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257" r:id="rId3"/>
    <p:sldId id="261" r:id="rId4"/>
    <p:sldId id="264" r:id="rId5"/>
    <p:sldId id="258" r:id="rId6"/>
    <p:sldId id="267" r:id="rId7"/>
    <p:sldId id="266" r:id="rId8"/>
    <p:sldId id="268" r:id="rId9"/>
    <p:sldId id="269" r:id="rId10"/>
    <p:sldId id="348" r:id="rId11"/>
    <p:sldId id="347" r:id="rId12"/>
    <p:sldId id="319" r:id="rId13"/>
    <p:sldId id="320" r:id="rId14"/>
    <p:sldId id="321" r:id="rId15"/>
    <p:sldId id="322" r:id="rId16"/>
    <p:sldId id="323" r:id="rId17"/>
    <p:sldId id="326" r:id="rId18"/>
    <p:sldId id="328" r:id="rId19"/>
    <p:sldId id="330" r:id="rId20"/>
    <p:sldId id="368" r:id="rId21"/>
    <p:sldId id="367" r:id="rId22"/>
    <p:sldId id="366" r:id="rId23"/>
    <p:sldId id="365" r:id="rId24"/>
    <p:sldId id="329" r:id="rId25"/>
    <p:sldId id="346" r:id="rId26"/>
    <p:sldId id="362" r:id="rId27"/>
    <p:sldId id="361" r:id="rId28"/>
    <p:sldId id="273" r:id="rId29"/>
    <p:sldId id="343" r:id="rId30"/>
    <p:sldId id="344" r:id="rId31"/>
    <p:sldId id="260" r:id="rId32"/>
    <p:sldId id="294" r:id="rId33"/>
    <p:sldId id="295" r:id="rId34"/>
    <p:sldId id="297" r:id="rId35"/>
    <p:sldId id="342" r:id="rId36"/>
    <p:sldId id="340" r:id="rId37"/>
    <p:sldId id="341" r:id="rId38"/>
    <p:sldId id="358" r:id="rId39"/>
    <p:sldId id="359" r:id="rId40"/>
    <p:sldId id="300" r:id="rId41"/>
    <p:sldId id="301" r:id="rId42"/>
    <p:sldId id="302" r:id="rId43"/>
    <p:sldId id="306" r:id="rId44"/>
    <p:sldId id="307" r:id="rId45"/>
    <p:sldId id="349" r:id="rId46"/>
    <p:sldId id="308" r:id="rId47"/>
    <p:sldId id="351" r:id="rId48"/>
    <p:sldId id="352" r:id="rId49"/>
    <p:sldId id="353" r:id="rId50"/>
    <p:sldId id="350" r:id="rId51"/>
    <p:sldId id="369" r:id="rId52"/>
    <p:sldId id="370" r:id="rId53"/>
    <p:sldId id="371" r:id="rId54"/>
    <p:sldId id="354" r:id="rId55"/>
    <p:sldId id="355" r:id="rId56"/>
    <p:sldId id="356" r:id="rId57"/>
    <p:sldId id="357" r:id="rId58"/>
    <p:sldId id="309" r:id="rId59"/>
    <p:sldId id="310" r:id="rId60"/>
    <p:sldId id="311" r:id="rId61"/>
    <p:sldId id="312" r:id="rId62"/>
    <p:sldId id="313" r:id="rId63"/>
    <p:sldId id="314" r:id="rId64"/>
    <p:sldId id="315" r:id="rId65"/>
    <p:sldId id="316" r:id="rId66"/>
    <p:sldId id="317" r:id="rId67"/>
    <p:sldId id="360" r:id="rId68"/>
    <p:sldId id="262" r:id="rId69"/>
    <p:sldId id="265" r:id="rId70"/>
    <p:sldId id="345" r:id="rId71"/>
    <p:sldId id="331" r:id="rId72"/>
    <p:sldId id="332" r:id="rId73"/>
    <p:sldId id="333" r:id="rId74"/>
    <p:sldId id="334" r:id="rId75"/>
    <p:sldId id="335" r:id="rId76"/>
    <p:sldId id="336" r:id="rId77"/>
    <p:sldId id="337" r:id="rId78"/>
    <p:sldId id="338" r:id="rId79"/>
    <p:sldId id="339" r:id="rId80"/>
    <p:sldId id="263" r:id="rId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4" d="100"/>
          <a:sy n="114" d="100"/>
        </p:scale>
        <p:origin x="94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5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dirty="0"/>
              <a:t>整体存储量规模趋势</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c:ext xmlns:c16="http://schemas.microsoft.com/office/drawing/2014/chart" uri="{C3380CC4-5D6E-409C-BE32-E72D297353CC}">
              <c16:uniqueId val="{00000000-D0E0-4E6C-9702-BB7A1B9C232D}"/>
            </c:ext>
          </c:extLst>
        </c:ser>
        <c:dLbls>
          <c:showLegendKey val="0"/>
          <c:showVal val="0"/>
          <c:showCatName val="0"/>
          <c:showSerName val="0"/>
          <c:showPercent val="0"/>
          <c:showBubbleSize val="0"/>
        </c:dLbls>
        <c:gapWidth val="355"/>
        <c:overlap val="-70"/>
        <c:axId val="390604792"/>
        <c:axId val="390608712"/>
      </c:barChart>
      <c:catAx>
        <c:axId val="390604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8712"/>
        <c:crosses val="autoZero"/>
        <c:auto val="1"/>
        <c:lblAlgn val="ctr"/>
        <c:lblOffset val="100"/>
        <c:noMultiLvlLbl val="0"/>
      </c:catAx>
      <c:valAx>
        <c:axId val="39060871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4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5BB42-E084-4589-8E08-AB8D6D3139A0}" type="datetimeFigureOut">
              <a:rPr lang="zh-CN" altLang="en-US" smtClean="0"/>
              <a:t>2017/9/7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6B78-9295-4BFE-A443-589B91E82CD6}" type="slidenum">
              <a:rPr lang="zh-CN" altLang="en-US" smtClean="0"/>
              <a:t>‹#›</a:t>
            </a:fld>
            <a:endParaRPr lang="zh-CN" altLang="en-US"/>
          </a:p>
        </p:txBody>
      </p:sp>
    </p:spTree>
    <p:extLst>
      <p:ext uri="{BB962C8B-B14F-4D97-AF65-F5344CB8AC3E}">
        <p14:creationId xmlns:p14="http://schemas.microsoft.com/office/powerpoint/2010/main" val="200607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2017/9/7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 Id="rId9" Type="http://schemas.openxmlformats.org/officeDocument/2006/relationships/image" Target="../media/image101.jpeg"/></Relationships>
</file>

<file path=ppt/slides/_rels/slide5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jpeg"/><Relationship Id="rId4"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jpeg"/></Relationships>
</file>

<file path=ppt/slides/_rels/slide6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guokr.com/article/438755/" TargetMode="External"/><Relationship Id="rId2" Type="http://schemas.openxmlformats.org/officeDocument/2006/relationships/hyperlink" Target="https://github.com/cs210-566/reading-material" TargetMode="External"/><Relationship Id="rId1" Type="http://schemas.openxmlformats.org/officeDocument/2006/relationships/slideLayout" Target="../slideLayouts/slideLayout2.xml"/><Relationship Id="rId4" Type="http://schemas.openxmlformats.org/officeDocument/2006/relationships/hyperlink" Target="http://geekplux.com/2016/05/31/how-to-read-a-research-paper.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mirrors.hust.edu.c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ubuntu-cloud.archive.canonical.com/ubuntu/" TargetMode="External"/><Relationship Id="rId2" Type="http://schemas.openxmlformats.org/officeDocument/2006/relationships/hyperlink" Target="http://docs.openstack.org/newton/install-guide-ubuntu/environment-packages.html"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8.xml.rels><?xml version="1.0" encoding="UTF-8" standalone="yes"?>
<Relationships xmlns="http://schemas.openxmlformats.org/package/2006/relationships"><Relationship Id="rId2" Type="http://schemas.openxmlformats.org/officeDocument/2006/relationships/hyperlink" Target="https://docs.docker.com/engine/getstarted/linux_install_help/"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docs.docker.com/engine/installation/linux/ubuntulinux/"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2017-09-07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至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2017-11-10</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27155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慢着</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好像有不少术语</a:t>
            </a:r>
          </a:p>
        </p:txBody>
      </p:sp>
      <p:pic>
        <p:nvPicPr>
          <p:cNvPr id="7" name="图片 6">
            <a:extLst>
              <a:ext uri="{FF2B5EF4-FFF2-40B4-BE49-F238E27FC236}">
                <a16:creationId xmlns:a16="http://schemas.microsoft.com/office/drawing/2014/main" id="{0C59D9A0-C7E3-4431-A4F1-6247EDDE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00" y="2340000"/>
            <a:ext cx="4320000" cy="4320000"/>
          </a:xfrm>
          <a:prstGeom prst="rect">
            <a:avLst/>
          </a:prstGeom>
        </p:spPr>
      </p:pic>
    </p:spTree>
    <p:extLst>
      <p:ext uri="{BB962C8B-B14F-4D97-AF65-F5344CB8AC3E}">
        <p14:creationId xmlns:p14="http://schemas.microsoft.com/office/powerpoint/2010/main" val="414410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还有</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不少相关项目</a:t>
            </a:r>
          </a:p>
        </p:txBody>
      </p:sp>
      <p:pic>
        <p:nvPicPr>
          <p:cNvPr id="5" name="图片 4">
            <a:extLst>
              <a:ext uri="{FF2B5EF4-FFF2-40B4-BE49-F238E27FC236}">
                <a16:creationId xmlns:a16="http://schemas.microsoft.com/office/drawing/2014/main" id="{104AFD74-1F3B-44B0-8794-6382F19DDC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8650" y="2520000"/>
            <a:ext cx="7920000" cy="3960000"/>
          </a:xfrm>
          <a:prstGeom prst="rect">
            <a:avLst/>
          </a:prstGeom>
        </p:spPr>
      </p:pic>
    </p:spTree>
    <p:extLst>
      <p:ext uri="{BB962C8B-B14F-4D97-AF65-F5344CB8AC3E}">
        <p14:creationId xmlns:p14="http://schemas.microsoft.com/office/powerpoint/2010/main" val="4066337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fontScale="92500" lnSpcReduction="20000"/>
          </a:bodyPr>
          <a:lstStyle/>
          <a:p>
            <a:r>
              <a:rPr lang="zh-CN" altLang="en-US" dirty="0"/>
              <a:t>装机</a:t>
            </a:r>
            <a:endParaRPr lang="en-US" altLang="zh-CN" dirty="0"/>
          </a:p>
          <a:p>
            <a:pPr lvl="1"/>
            <a:r>
              <a:rPr lang="zh-CN" altLang="en-US" dirty="0"/>
              <a:t>裸机装系统</a:t>
            </a:r>
            <a:endParaRPr lang="en-US" altLang="zh-CN" dirty="0"/>
          </a:p>
          <a:p>
            <a:pPr lvl="1"/>
            <a:r>
              <a:rPr lang="zh-CN" altLang="en-US" dirty="0"/>
              <a:t>自己用零件装配台式机</a:t>
            </a:r>
            <a:endParaRPr lang="en-US" altLang="zh-CN" dirty="0"/>
          </a:p>
          <a:p>
            <a:r>
              <a:rPr lang="en-US" altLang="zh-CN" dirty="0"/>
              <a:t>Linux</a:t>
            </a:r>
          </a:p>
          <a:p>
            <a:pPr lvl="1"/>
            <a:r>
              <a:rPr lang="zh-CN" altLang="en-US" dirty="0"/>
              <a:t>只用桌面</a:t>
            </a:r>
            <a:endParaRPr lang="en-US" altLang="zh-CN" dirty="0"/>
          </a:p>
          <a:p>
            <a:pPr lvl="2"/>
            <a:r>
              <a:rPr lang="en-US" altLang="zh-CN" dirty="0"/>
              <a:t>GNOME, KDE</a:t>
            </a:r>
          </a:p>
          <a:p>
            <a:pPr lvl="1"/>
            <a:r>
              <a:rPr lang="zh-CN" altLang="en-US" dirty="0"/>
              <a:t>会用命令行模式</a:t>
            </a:r>
            <a:endParaRPr lang="en-US" altLang="zh-CN" dirty="0"/>
          </a:p>
          <a:p>
            <a:pPr lvl="2"/>
            <a:r>
              <a:rPr lang="en-US" altLang="zh-CN" dirty="0"/>
              <a:t>bash, </a:t>
            </a:r>
            <a:r>
              <a:rPr lang="en-US" altLang="zh-CN" dirty="0" err="1"/>
              <a:t>zsh</a:t>
            </a:r>
            <a:r>
              <a:rPr lang="en-US" altLang="zh-CN" dirty="0"/>
              <a:t>, fish …</a:t>
            </a:r>
          </a:p>
          <a:p>
            <a:pPr lvl="1"/>
            <a:r>
              <a:rPr lang="zh-CN" altLang="en-US" dirty="0"/>
              <a:t>用过</a:t>
            </a:r>
            <a:r>
              <a:rPr lang="en-US" altLang="zh-CN" dirty="0"/>
              <a:t>5</a:t>
            </a:r>
            <a:r>
              <a:rPr lang="zh-CN" altLang="en-US" dirty="0"/>
              <a:t>个以上</a:t>
            </a:r>
            <a:r>
              <a:rPr lang="en-US" altLang="zh-CN" dirty="0"/>
              <a:t>GNU</a:t>
            </a:r>
            <a:r>
              <a:rPr lang="zh-CN" altLang="en-US" dirty="0"/>
              <a:t>工具</a:t>
            </a:r>
            <a:endParaRPr lang="en-US" altLang="zh-CN" dirty="0"/>
          </a:p>
          <a:p>
            <a:pPr lvl="2"/>
            <a:r>
              <a:rPr lang="en-US" altLang="zh-CN" dirty="0"/>
              <a:t>grep, </a:t>
            </a:r>
            <a:r>
              <a:rPr lang="en-US" altLang="zh-CN" dirty="0" err="1"/>
              <a:t>sed</a:t>
            </a:r>
            <a:r>
              <a:rPr lang="en-US" altLang="zh-CN" dirty="0"/>
              <a:t>, </a:t>
            </a:r>
            <a:r>
              <a:rPr lang="en-US" altLang="zh-CN" dirty="0" err="1"/>
              <a:t>awk</a:t>
            </a:r>
            <a:r>
              <a:rPr lang="en-US" altLang="zh-CN" dirty="0"/>
              <a:t>, sort, </a:t>
            </a:r>
            <a:r>
              <a:rPr lang="en-US" altLang="zh-CN" dirty="0" err="1"/>
              <a:t>uniq</a:t>
            </a:r>
            <a:r>
              <a:rPr lang="en-US" altLang="zh-CN" dirty="0"/>
              <a:t>, </a:t>
            </a:r>
            <a:r>
              <a:rPr lang="en-US" altLang="zh-CN" dirty="0" err="1"/>
              <a:t>ps</a:t>
            </a:r>
            <a:r>
              <a:rPr lang="en-US" altLang="zh-CN" dirty="0"/>
              <a:t>, top, watch, </a:t>
            </a:r>
            <a:r>
              <a:rPr lang="en-US" altLang="zh-CN" dirty="0" err="1"/>
              <a:t>nc</a:t>
            </a:r>
            <a:r>
              <a:rPr lang="en-US" altLang="zh-CN" dirty="0"/>
              <a:t>, jobs …</a:t>
            </a:r>
          </a:p>
          <a:p>
            <a:pPr lvl="1"/>
            <a:r>
              <a:rPr lang="zh-CN" altLang="en-US" dirty="0"/>
              <a:t>远程使用主机</a:t>
            </a:r>
            <a:endParaRPr lang="en-US" altLang="zh-CN" dirty="0"/>
          </a:p>
          <a:p>
            <a:pPr lvl="2"/>
            <a:r>
              <a:rPr lang="en-US" altLang="zh-CN" dirty="0" err="1"/>
              <a:t>ssh</a:t>
            </a:r>
            <a:r>
              <a:rPr lang="en-US" altLang="zh-CN" dirty="0"/>
              <a:t>, mosh</a:t>
            </a:r>
          </a:p>
          <a:p>
            <a:pPr lvl="1"/>
            <a:r>
              <a:rPr lang="zh-CN" altLang="en-US" dirty="0"/>
              <a:t>拥有</a:t>
            </a:r>
            <a:r>
              <a:rPr lang="en-US" altLang="zh-CN" dirty="0"/>
              <a:t>VPS</a:t>
            </a:r>
            <a:r>
              <a:rPr lang="zh-CN" altLang="en-US" dirty="0"/>
              <a:t>、云主机</a:t>
            </a:r>
          </a:p>
        </p:txBody>
      </p:sp>
      <p:pic>
        <p:nvPicPr>
          <p:cNvPr id="5" name="图片 4">
            <a:extLst>
              <a:ext uri="{FF2B5EF4-FFF2-40B4-BE49-F238E27FC236}">
                <a16:creationId xmlns:a16="http://schemas.microsoft.com/office/drawing/2014/main" id="{B3507137-C0FF-46DC-9006-4B880D36A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87" y="2051175"/>
            <a:ext cx="564632" cy="540000"/>
          </a:xfrm>
          <a:prstGeom prst="rect">
            <a:avLst/>
          </a:prstGeom>
        </p:spPr>
      </p:pic>
      <p:sp>
        <p:nvSpPr>
          <p:cNvPr id="6" name="文本框 5">
            <a:extLst>
              <a:ext uri="{FF2B5EF4-FFF2-40B4-BE49-F238E27FC236}">
                <a16:creationId xmlns:a16="http://schemas.microsoft.com/office/drawing/2014/main" id="{59A58031-12BC-4A59-BB9E-10AB4B4CE64F}"/>
              </a:ext>
            </a:extLst>
          </p:cNvPr>
          <p:cNvSpPr txBox="1"/>
          <p:nvPr/>
        </p:nvSpPr>
        <p:spPr>
          <a:xfrm>
            <a:off x="6082018" y="2136509"/>
            <a:ext cx="540000" cy="369332"/>
          </a:xfrm>
          <a:prstGeom prst="rect">
            <a:avLst/>
          </a:prstGeom>
          <a:noFill/>
        </p:spPr>
        <p:txBody>
          <a:bodyPr wrap="square" lIns="0" tIns="0" rIns="0" bIns="0" rtlCol="0" anchor="ctr">
            <a:noAutofit/>
          </a:bodyPr>
          <a:lstStyle/>
          <a:p>
            <a:pPr algn="ctr"/>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文本框 6">
            <a:extLst>
              <a:ext uri="{FF2B5EF4-FFF2-40B4-BE49-F238E27FC236}">
                <a16:creationId xmlns:a16="http://schemas.microsoft.com/office/drawing/2014/main" id="{5A82B0A3-BE57-498F-9F7E-26F81B5C10CB}"/>
              </a:ext>
            </a:extLst>
          </p:cNvPr>
          <p:cNvSpPr txBox="1"/>
          <p:nvPr/>
        </p:nvSpPr>
        <p:spPr>
          <a:xfrm>
            <a:off x="7382988" y="2136509"/>
            <a:ext cx="540000" cy="369332"/>
          </a:xfrm>
          <a:prstGeom prst="rect">
            <a:avLst/>
          </a:prstGeom>
          <a:noFill/>
        </p:spPr>
        <p:txBody>
          <a:bodyPr wrap="square" lIns="0" tIns="0" rIns="0" bIns="0" rtlCol="0" anchor="ctr">
            <a:noAutofit/>
          </a:bodyPr>
          <a:lstStyle/>
          <a:p>
            <a:pPr algn="ctr"/>
            <a:r>
              <a:rPr lang="en-US" altLang="zh-CN" dirty="0">
                <a:latin typeface="Times New Roman" panose="02020603050405020304" pitchFamily="18" charset="0"/>
                <a:cs typeface="Times New Roman" panose="02020603050405020304" pitchFamily="18" charset="0"/>
              </a:rPr>
              <a:t>each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56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a:xfrm>
            <a:off x="360000" y="1800000"/>
            <a:ext cx="3960000" cy="2520000"/>
          </a:xfrm>
        </p:spPr>
        <p:txBody>
          <a:bodyPr>
            <a:normAutofit/>
          </a:bodyPr>
          <a:lstStyle/>
          <a:p>
            <a:r>
              <a:rPr lang="en-US" altLang="zh-CN" dirty="0"/>
              <a:t>C/C++</a:t>
            </a:r>
          </a:p>
          <a:p>
            <a:pPr lvl="1"/>
            <a:r>
              <a:rPr lang="zh-CN" altLang="en-US" dirty="0"/>
              <a:t>作业程序</a:t>
            </a:r>
            <a:endParaRPr lang="en-US" altLang="zh-CN" dirty="0"/>
          </a:p>
          <a:p>
            <a:pPr lvl="1"/>
            <a:r>
              <a:rPr lang="zh-CN" altLang="en-US" dirty="0"/>
              <a:t>多模块工程</a:t>
            </a:r>
            <a:endParaRPr lang="en-US" altLang="zh-CN" dirty="0"/>
          </a:p>
          <a:p>
            <a:pPr lvl="1"/>
            <a:r>
              <a:rPr lang="zh-CN" altLang="en-US" dirty="0"/>
              <a:t>知名程序库</a:t>
            </a:r>
            <a:endParaRPr lang="en-US" altLang="zh-CN" dirty="0"/>
          </a:p>
          <a:p>
            <a:pPr lvl="2"/>
            <a:r>
              <a:rPr lang="en-US" altLang="zh-CN" dirty="0"/>
              <a:t>STL, Boost, OpenGL, CUDA, MPI …</a:t>
            </a:r>
          </a:p>
        </p:txBody>
      </p:sp>
      <p:sp>
        <p:nvSpPr>
          <p:cNvPr id="4" name="内容占位符 2">
            <a:extLst>
              <a:ext uri="{FF2B5EF4-FFF2-40B4-BE49-F238E27FC236}">
                <a16:creationId xmlns:a16="http://schemas.microsoft.com/office/drawing/2014/main" id="{A6B829BA-D2E6-4B6F-93B0-B9CABE069AA2}"/>
              </a:ext>
            </a:extLst>
          </p:cNvPr>
          <p:cNvSpPr txBox="1">
            <a:spLocks/>
          </p:cNvSpPr>
          <p:nvPr/>
        </p:nvSpPr>
        <p:spPr>
          <a:xfrm>
            <a:off x="4680000" y="1800000"/>
            <a:ext cx="3960000" cy="2520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Java</a:t>
            </a:r>
          </a:p>
          <a:p>
            <a:pPr lvl="1"/>
            <a:r>
              <a:rPr lang="zh-CN" altLang="en-US" dirty="0"/>
              <a:t>作业程序</a:t>
            </a:r>
            <a:endParaRPr lang="en-US" altLang="zh-CN" dirty="0"/>
          </a:p>
          <a:p>
            <a:pPr lvl="1"/>
            <a:r>
              <a:rPr lang="zh-CN" altLang="en-US" dirty="0"/>
              <a:t>知名工程</a:t>
            </a:r>
            <a:endParaRPr lang="en-US" altLang="zh-CN" dirty="0"/>
          </a:p>
          <a:p>
            <a:pPr lvl="2"/>
            <a:r>
              <a:rPr lang="en-US" altLang="zh-CN" dirty="0"/>
              <a:t>Hadoop, Spark, </a:t>
            </a:r>
            <a:r>
              <a:rPr lang="en-US" altLang="zh-CN" dirty="0" err="1"/>
              <a:t>Giraph</a:t>
            </a:r>
            <a:r>
              <a:rPr lang="en-US" altLang="zh-CN" dirty="0"/>
              <a:t>, Storm …</a:t>
            </a:r>
          </a:p>
          <a:p>
            <a:pPr lvl="1"/>
            <a:r>
              <a:rPr lang="zh-CN" altLang="en-US" dirty="0"/>
              <a:t>构建工具</a:t>
            </a:r>
            <a:endParaRPr lang="en-US" altLang="zh-CN" dirty="0"/>
          </a:p>
          <a:p>
            <a:pPr lvl="2"/>
            <a:r>
              <a:rPr lang="en-US" altLang="zh-CN" dirty="0"/>
              <a:t>Ant, Maven, SBT …</a:t>
            </a:r>
            <a:endParaRPr lang="zh-CN" altLang="en-US" dirty="0"/>
          </a:p>
        </p:txBody>
      </p:sp>
      <p:sp>
        <p:nvSpPr>
          <p:cNvPr id="5" name="内容占位符 2">
            <a:extLst>
              <a:ext uri="{FF2B5EF4-FFF2-40B4-BE49-F238E27FC236}">
                <a16:creationId xmlns:a16="http://schemas.microsoft.com/office/drawing/2014/main" id="{E1431C10-BC95-49D4-B8DC-7AAA70526BFE}"/>
              </a:ext>
            </a:extLst>
          </p:cNvPr>
          <p:cNvSpPr txBox="1">
            <a:spLocks/>
          </p:cNvSpPr>
          <p:nvPr/>
        </p:nvSpPr>
        <p:spPr>
          <a:xfrm>
            <a:off x="360000" y="4320000"/>
            <a:ext cx="8280000" cy="252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Python</a:t>
            </a:r>
          </a:p>
          <a:p>
            <a:pPr lvl="1"/>
            <a:r>
              <a:rPr lang="zh-CN" altLang="en-US" dirty="0"/>
              <a:t>一般脚本</a:t>
            </a:r>
            <a:endParaRPr lang="en-US" altLang="zh-CN" dirty="0"/>
          </a:p>
          <a:p>
            <a:pPr lvl="1"/>
            <a:r>
              <a:rPr lang="zh-CN" altLang="en-US" dirty="0"/>
              <a:t>管理过系统、运行过网站</a:t>
            </a:r>
            <a:endParaRPr lang="en-US" altLang="zh-CN" dirty="0"/>
          </a:p>
          <a:p>
            <a:pPr lvl="1"/>
            <a:r>
              <a:rPr lang="zh-CN" altLang="en-US" dirty="0"/>
              <a:t>跑过数据分析、机器学习任务</a:t>
            </a:r>
            <a:endParaRPr lang="en-US" altLang="zh-CN" dirty="0"/>
          </a:p>
          <a:p>
            <a:pPr lvl="2"/>
            <a:r>
              <a:rPr lang="en-US" altLang="zh-CN" dirty="0" err="1"/>
              <a:t>Tensorflow</a:t>
            </a:r>
            <a:r>
              <a:rPr lang="en-US" altLang="zh-CN" dirty="0"/>
              <a:t>, torch, </a:t>
            </a:r>
            <a:r>
              <a:rPr lang="en-US" altLang="zh-CN" dirty="0" err="1"/>
              <a:t>caffe</a:t>
            </a:r>
            <a:r>
              <a:rPr lang="en-US" altLang="zh-CN" dirty="0"/>
              <a:t> …</a:t>
            </a:r>
            <a:endParaRPr lang="zh-CN" altLang="en-US" dirty="0"/>
          </a:p>
        </p:txBody>
      </p:sp>
    </p:spTree>
    <p:extLst>
      <p:ext uri="{BB962C8B-B14F-4D97-AF65-F5344CB8AC3E}">
        <p14:creationId xmlns:p14="http://schemas.microsoft.com/office/powerpoint/2010/main" val="151774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专业语言</a:t>
            </a:r>
            <a:endParaRPr lang="en-US" altLang="zh-CN" dirty="0"/>
          </a:p>
          <a:p>
            <a:pPr lvl="1"/>
            <a:r>
              <a:rPr lang="en-US" altLang="zh-CN" dirty="0"/>
              <a:t>R, </a:t>
            </a:r>
            <a:r>
              <a:rPr lang="en-US" altLang="zh-CN" dirty="0" err="1"/>
              <a:t>Matlab</a:t>
            </a:r>
            <a:endParaRPr lang="en-US" altLang="zh-CN" dirty="0"/>
          </a:p>
          <a:p>
            <a:r>
              <a:rPr lang="zh-CN" altLang="en-US" dirty="0"/>
              <a:t>流行语言</a:t>
            </a:r>
            <a:endParaRPr lang="en-US" altLang="zh-CN" dirty="0"/>
          </a:p>
          <a:p>
            <a:pPr lvl="1"/>
            <a:r>
              <a:rPr lang="en-US" altLang="zh-CN" dirty="0"/>
              <a:t>JS, Ruby</a:t>
            </a:r>
          </a:p>
          <a:p>
            <a:r>
              <a:rPr lang="zh-CN" altLang="en-US" dirty="0"/>
              <a:t>另类语言</a:t>
            </a:r>
            <a:endParaRPr lang="en-US" altLang="zh-CN" dirty="0"/>
          </a:p>
          <a:p>
            <a:pPr lvl="1"/>
            <a:r>
              <a:rPr lang="en-US" altLang="zh-CN" dirty="0"/>
              <a:t>LISP, Closure, Scala, Haskell, </a:t>
            </a:r>
            <a:r>
              <a:rPr lang="en-US" altLang="zh-CN" dirty="0" err="1"/>
              <a:t>ErLang</a:t>
            </a:r>
            <a:endParaRPr lang="en-US" altLang="zh-CN" dirty="0"/>
          </a:p>
        </p:txBody>
      </p:sp>
    </p:spTree>
    <p:extLst>
      <p:ext uri="{BB962C8B-B14F-4D97-AF65-F5344CB8AC3E}">
        <p14:creationId xmlns:p14="http://schemas.microsoft.com/office/powerpoint/2010/main" val="322967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专业网站</a:t>
            </a:r>
            <a:endParaRPr lang="en-US" altLang="zh-CN" dirty="0"/>
          </a:p>
          <a:p>
            <a:pPr lvl="1"/>
            <a:r>
              <a:rPr lang="en-US" altLang="zh-CN" dirty="0" err="1"/>
              <a:t>Stackflow</a:t>
            </a:r>
            <a:endParaRPr lang="en-US" altLang="zh-CN" dirty="0"/>
          </a:p>
          <a:p>
            <a:pPr lvl="1"/>
            <a:r>
              <a:rPr lang="en-US" altLang="zh-CN" dirty="0" err="1"/>
              <a:t>Github</a:t>
            </a:r>
            <a:r>
              <a:rPr lang="en-US" altLang="zh-CN" dirty="0"/>
              <a:t>, Bitbucket</a:t>
            </a:r>
          </a:p>
          <a:p>
            <a:pPr lvl="1"/>
            <a:r>
              <a:rPr lang="en-US" altLang="zh-CN" dirty="0" err="1"/>
              <a:t>Linkedin</a:t>
            </a:r>
            <a:endParaRPr lang="en-US" altLang="zh-CN" dirty="0"/>
          </a:p>
          <a:p>
            <a:pPr lvl="1"/>
            <a:r>
              <a:rPr lang="en-US" altLang="zh-CN" dirty="0" err="1"/>
              <a:t>LeetCode</a:t>
            </a:r>
            <a:endParaRPr lang="en-US" altLang="zh-CN" dirty="0"/>
          </a:p>
          <a:p>
            <a:pPr lvl="1"/>
            <a:r>
              <a:rPr lang="en-US" altLang="zh-CN" dirty="0"/>
              <a:t>Release Mirrors, Vagrant Cloud, Docker Hub</a:t>
            </a:r>
            <a:endParaRPr lang="zh-CN" altLang="en-US" dirty="0"/>
          </a:p>
        </p:txBody>
      </p:sp>
    </p:spTree>
    <p:extLst>
      <p:ext uri="{BB962C8B-B14F-4D97-AF65-F5344CB8AC3E}">
        <p14:creationId xmlns:p14="http://schemas.microsoft.com/office/powerpoint/2010/main" val="290078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FE020-EC6E-4D73-A37B-FD06507A987D}"/>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BA656B06-565A-4C45-8622-B21C75B6DDAE}"/>
              </a:ext>
            </a:extLst>
          </p:cNvPr>
          <p:cNvSpPr>
            <a:spLocks noGrp="1"/>
          </p:cNvSpPr>
          <p:nvPr>
            <p:ph idx="1"/>
          </p:nvPr>
        </p:nvSpPr>
        <p:spPr/>
        <p:txBody>
          <a:bodyPr/>
          <a:lstStyle/>
          <a:p>
            <a:r>
              <a:rPr lang="zh-CN" altLang="en-US" dirty="0"/>
              <a:t>∑起来</a:t>
            </a:r>
            <a:endParaRPr lang="en-US" altLang="zh-CN" dirty="0"/>
          </a:p>
          <a:p>
            <a:r>
              <a:rPr lang="zh-CN" altLang="en-US" dirty="0"/>
              <a:t>扫码进群投票</a:t>
            </a:r>
          </a:p>
        </p:txBody>
      </p:sp>
      <p:pic>
        <p:nvPicPr>
          <p:cNvPr id="5" name="图片 4">
            <a:extLst>
              <a:ext uri="{FF2B5EF4-FFF2-40B4-BE49-F238E27FC236}">
                <a16:creationId xmlns:a16="http://schemas.microsoft.com/office/drawing/2014/main" id="{F7088067-D962-414B-81F3-DE615D590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000" y="1080000"/>
            <a:ext cx="3940536" cy="5400000"/>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320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有一整套服务架构在运行</a:t>
            </a:r>
            <a:endParaRPr lang="en-US" altLang="zh-CN" dirty="0"/>
          </a:p>
          <a:p>
            <a:pPr lvl="1"/>
            <a:r>
              <a:rPr lang="zh-CN" altLang="en-US" dirty="0"/>
              <a:t>社交网络、消息队列、关系数据库、图数据库、键值对存储 </a:t>
            </a:r>
            <a:r>
              <a:rPr lang="en-US" altLang="zh-CN" dirty="0"/>
              <a:t>……</a:t>
            </a:r>
            <a:endParaRPr lang="zh-CN" altLang="en-US" dirty="0"/>
          </a:p>
        </p:txBody>
      </p:sp>
      <p:pic>
        <p:nvPicPr>
          <p:cNvPr id="5" name="图片 4">
            <a:extLst>
              <a:ext uri="{FF2B5EF4-FFF2-40B4-BE49-F238E27FC236}">
                <a16:creationId xmlns:a16="http://schemas.microsoft.com/office/drawing/2014/main" id="{0B8B91B5-7DC0-4021-AE8B-591FA392B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3051815"/>
            <a:ext cx="6076950" cy="3419475"/>
          </a:xfrm>
          <a:prstGeom prst="rect">
            <a:avLst/>
          </a:prstGeom>
        </p:spPr>
      </p:pic>
    </p:spTree>
    <p:extLst>
      <p:ext uri="{BB962C8B-B14F-4D97-AF65-F5344CB8AC3E}">
        <p14:creationId xmlns:p14="http://schemas.microsoft.com/office/powerpoint/2010/main" val="274354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规模几何</a:t>
            </a:r>
            <a:endParaRPr lang="en-US" altLang="zh-CN" dirty="0"/>
          </a:p>
          <a:p>
            <a:pPr lvl="1"/>
            <a:r>
              <a:rPr lang="zh-CN" altLang="en-US" dirty="0"/>
              <a:t>看看腾讯的云</a:t>
            </a:r>
          </a:p>
        </p:txBody>
      </p:sp>
      <p:sp>
        <p:nvSpPr>
          <p:cNvPr id="8" name="矩形 7">
            <a:extLst>
              <a:ext uri="{FF2B5EF4-FFF2-40B4-BE49-F238E27FC236}">
                <a16:creationId xmlns:a16="http://schemas.microsoft.com/office/drawing/2014/main" id="{103302E7-A209-432A-85FE-2FD97ABC0E76}"/>
              </a:ext>
            </a:extLst>
          </p:cNvPr>
          <p:cNvSpPr/>
          <p:nvPr/>
        </p:nvSpPr>
        <p:spPr>
          <a:xfrm>
            <a:off x="4752000" y="4338000"/>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社交、游戏，访问密度高达</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万次</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/100GB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量级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的数据读写；</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在线业务，应保证良好的用户体验，不论数据访问密集程度如何，均要求延迟在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毫秒以内</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服务器数量</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万级别</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9" name="图表 8">
            <a:extLst>
              <a:ext uri="{FF2B5EF4-FFF2-40B4-BE49-F238E27FC236}">
                <a16:creationId xmlns:a16="http://schemas.microsoft.com/office/drawing/2014/main" id="{3BC2F941-6733-43B3-9C44-467AE7CBE002}"/>
              </a:ext>
            </a:extLst>
          </p:cNvPr>
          <p:cNvGraphicFramePr/>
          <p:nvPr>
            <p:extLst>
              <p:ext uri="{D42A27DB-BD31-4B8C-83A1-F6EECF244321}">
                <p14:modId xmlns:p14="http://schemas.microsoft.com/office/powerpoint/2010/main" val="2026973670"/>
              </p:ext>
            </p:extLst>
          </p:nvPr>
        </p:nvGraphicFramePr>
        <p:xfrm>
          <a:off x="180000" y="3978000"/>
          <a:ext cx="4320000" cy="288000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C5ABDF7C-20E2-49C3-87F4-441D41F96FC6}"/>
              </a:ext>
            </a:extLst>
          </p:cNvPr>
          <p:cNvGrpSpPr/>
          <p:nvPr/>
        </p:nvGrpSpPr>
        <p:grpSpPr>
          <a:xfrm>
            <a:off x="540000" y="4338000"/>
            <a:ext cx="3023075" cy="1800000"/>
            <a:chOff x="540000" y="3240000"/>
            <a:chExt cx="3023075" cy="1800000"/>
          </a:xfrm>
        </p:grpSpPr>
        <p:pic>
          <p:nvPicPr>
            <p:cNvPr id="11" name="图片 10">
              <a:extLst>
                <a:ext uri="{FF2B5EF4-FFF2-40B4-BE49-F238E27FC236}">
                  <a16:creationId xmlns:a16="http://schemas.microsoft.com/office/drawing/2014/main" id="{9E38264F-7E20-42B3-B946-363B06685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12" name="矩形 11">
              <a:extLst>
                <a:ext uri="{FF2B5EF4-FFF2-40B4-BE49-F238E27FC236}">
                  <a16:creationId xmlns:a16="http://schemas.microsoft.com/office/drawing/2014/main" id="{10751127-11B7-4B78-B574-EA8662E13493}"/>
                </a:ext>
              </a:extLst>
            </p:cNvPr>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数据年增</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150PB</a:t>
              </a: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还在加速增长</a:t>
              </a:r>
            </a:p>
          </p:txBody>
        </p:sp>
      </p:grpSp>
      <p:grpSp>
        <p:nvGrpSpPr>
          <p:cNvPr id="13" name="组合 12">
            <a:extLst>
              <a:ext uri="{FF2B5EF4-FFF2-40B4-BE49-F238E27FC236}">
                <a16:creationId xmlns:a16="http://schemas.microsoft.com/office/drawing/2014/main" id="{96BA5BDF-1FE6-42B1-B421-021C8949E88E}"/>
              </a:ext>
            </a:extLst>
          </p:cNvPr>
          <p:cNvGrpSpPr/>
          <p:nvPr/>
        </p:nvGrpSpPr>
        <p:grpSpPr>
          <a:xfrm>
            <a:off x="180000" y="2538000"/>
            <a:ext cx="3960000" cy="1440000"/>
            <a:chOff x="180000" y="5040000"/>
            <a:chExt cx="3960000" cy="1440000"/>
          </a:xfrm>
        </p:grpSpPr>
        <p:pic>
          <p:nvPicPr>
            <p:cNvPr id="14" name="Picture 8" descr="http://t11.baidu.com/it/u=2472921415,960976943&amp;fm=59">
              <a:extLst>
                <a:ext uri="{FF2B5EF4-FFF2-40B4-BE49-F238E27FC236}">
                  <a16:creationId xmlns:a16="http://schemas.microsoft.com/office/drawing/2014/main" id="{A5704E26-82E8-4BED-A199-5C7A99E0B6E4}"/>
                </a:ext>
              </a:extLst>
            </p:cNvPr>
            <p:cNvPicPr>
              <a:picLocks noChangeAspect="1" noChangeArrowheads="1"/>
            </p:cNvPicPr>
            <p:nvPr/>
          </p:nvPicPr>
          <p:blipFill>
            <a:blip r:embed="rId4" cstate="print"/>
            <a:srcRect/>
            <a:stretch>
              <a:fillRect/>
            </a:stretch>
          </p:blipFill>
          <p:spPr bwMode="auto">
            <a:xfrm>
              <a:off x="900000" y="5040000"/>
              <a:ext cx="720000" cy="720000"/>
            </a:xfrm>
            <a:prstGeom prst="rect">
              <a:avLst/>
            </a:prstGeom>
            <a:noFill/>
          </p:spPr>
        </p:pic>
        <p:sp>
          <p:nvSpPr>
            <p:cNvPr id="15" name="矩形 14">
              <a:extLst>
                <a:ext uri="{FF2B5EF4-FFF2-40B4-BE49-F238E27FC236}">
                  <a16:creationId xmlns:a16="http://schemas.microsoft.com/office/drawing/2014/main" id="{22516E2D-9CBB-4E29-9D3B-7976D33F4264}"/>
                </a:ext>
              </a:extLst>
            </p:cNvPr>
            <p:cNvSpPr/>
            <p:nvPr/>
          </p:nvSpPr>
          <p:spPr>
            <a:xfrm>
              <a:off x="180000" y="5760000"/>
              <a:ext cx="2160000" cy="720000"/>
            </a:xfrm>
            <a:prstGeom prst="rect">
              <a:avLst/>
            </a:prstGeom>
            <a:noFill/>
          </p:spPr>
          <p:txBody>
            <a:bodyPr wrap="square" lIns="0" tIns="0" rIns="0" bIns="0" anchor="ctr">
              <a:noAutofit/>
            </a:bodyPr>
            <a:lstStyle/>
            <a:p>
              <a:pPr algn="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&gt;8</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algn="r">
                <a:lnSpc>
                  <a:spcPct val="100000"/>
                </a:lnSpc>
                <a:defRPr/>
              </a:pPr>
              <a:r>
                <a:rPr lang="zh-CN" altLang="en-US"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同时在线用户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&gt;2</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4">
              <a:extLst>
                <a:ext uri="{FF2B5EF4-FFF2-40B4-BE49-F238E27FC236}">
                  <a16:creationId xmlns:a16="http://schemas.microsoft.com/office/drawing/2014/main" id="{E23973FC-345C-431D-BE4A-A9060A16AA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7" name="矩形 16">
              <a:extLst>
                <a:ext uri="{FF2B5EF4-FFF2-40B4-BE49-F238E27FC236}">
                  <a16:creationId xmlns:a16="http://schemas.microsoft.com/office/drawing/2014/main" id="{5229BDA7-379D-492C-B2C5-1C9362140FBE}"/>
                </a:ext>
              </a:extLst>
            </p:cNvPr>
            <p:cNvSpPr/>
            <p:nvPr/>
          </p:nvSpPr>
          <p:spPr>
            <a:xfrm>
              <a:off x="2340000" y="5760000"/>
              <a:ext cx="1800000" cy="720000"/>
            </a:xfrm>
            <a:prstGeom prst="rect">
              <a:avLst/>
            </a:prstGeom>
            <a:noFill/>
          </p:spPr>
          <p:txBody>
            <a:bodyPr wrap="square" lIns="0" tIns="0" rIns="0" bIns="0" anchor="ctr">
              <a:noAutofit/>
            </a:bodyPr>
            <a:lstStyle/>
            <a:p>
              <a:pPr algn="ct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&gt;6</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6222ECF0-23C4-4E8E-A848-429975671446}"/>
                </a:ext>
              </a:extLst>
            </p:cNvPr>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9" name="组合 18">
            <a:extLst>
              <a:ext uri="{FF2B5EF4-FFF2-40B4-BE49-F238E27FC236}">
                <a16:creationId xmlns:a16="http://schemas.microsoft.com/office/drawing/2014/main" id="{3937A2DB-B4A8-4191-8982-BBE1EBD4BD4B}"/>
              </a:ext>
            </a:extLst>
          </p:cNvPr>
          <p:cNvGrpSpPr/>
          <p:nvPr/>
        </p:nvGrpSpPr>
        <p:grpSpPr>
          <a:xfrm>
            <a:off x="4680000" y="2538000"/>
            <a:ext cx="3780000" cy="1440000"/>
            <a:chOff x="4680000" y="5040000"/>
            <a:chExt cx="3780000" cy="1440000"/>
          </a:xfrm>
        </p:grpSpPr>
        <p:pic>
          <p:nvPicPr>
            <p:cNvPr id="20" name="图片 7" descr="icon_qzone.png">
              <a:extLst>
                <a:ext uri="{FF2B5EF4-FFF2-40B4-BE49-F238E27FC236}">
                  <a16:creationId xmlns:a16="http://schemas.microsoft.com/office/drawing/2014/main" id="{155AE934-B3F6-4B83-8D70-AC399895F9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1FE33359-FA52-45FD-A8BD-66E752B34978}"/>
                </a:ext>
              </a:extLst>
            </p:cNvPr>
            <p:cNvSpPr/>
            <p:nvPr/>
          </p:nvSpPr>
          <p:spPr>
            <a:xfrm>
              <a:off x="4680000" y="5760000"/>
              <a:ext cx="180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图片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4000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存储量</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200PB</a:t>
              </a:r>
            </a:p>
          </p:txBody>
        </p:sp>
        <p:pic>
          <p:nvPicPr>
            <p:cNvPr id="22" name="图片 21">
              <a:extLst>
                <a:ext uri="{FF2B5EF4-FFF2-40B4-BE49-F238E27FC236}">
                  <a16:creationId xmlns:a16="http://schemas.microsoft.com/office/drawing/2014/main" id="{21D6C88E-21E2-43DD-93FF-4A87D905FB8F}"/>
                </a:ext>
              </a:extLst>
            </p:cNvPr>
            <p:cNvPicPr>
              <a:picLocks noChangeAspect="1"/>
            </p:cNvPicPr>
            <p:nvPr/>
          </p:nvPicPr>
          <p:blipFill>
            <a:blip r:embed="rId7"/>
            <a:stretch>
              <a:fillRect/>
            </a:stretch>
          </p:blipFill>
          <p:spPr>
            <a:xfrm>
              <a:off x="7200000" y="5040000"/>
              <a:ext cx="720000" cy="720000"/>
            </a:xfrm>
            <a:prstGeom prst="rect">
              <a:avLst/>
            </a:prstGeom>
          </p:spPr>
        </p:pic>
        <p:sp>
          <p:nvSpPr>
            <p:cNvPr id="23" name="矩形 22">
              <a:extLst>
                <a:ext uri="{FF2B5EF4-FFF2-40B4-BE49-F238E27FC236}">
                  <a16:creationId xmlns:a16="http://schemas.microsoft.com/office/drawing/2014/main" id="{C042DB08-2190-4D4B-8F38-B09DAED126DA}"/>
                </a:ext>
              </a:extLst>
            </p:cNvPr>
            <p:cNvSpPr/>
            <p:nvPr/>
          </p:nvSpPr>
          <p:spPr>
            <a:xfrm>
              <a:off x="6480000" y="5760000"/>
              <a:ext cx="198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日</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上传</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日下载</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1200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加号 23">
              <a:extLst>
                <a:ext uri="{FF2B5EF4-FFF2-40B4-BE49-F238E27FC236}">
                  <a16:creationId xmlns:a16="http://schemas.microsoft.com/office/drawing/2014/main" id="{263775C4-B200-4F35-B89C-59A76081855C}"/>
                </a:ext>
              </a:extLst>
            </p:cNvPr>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下箭头 41">
              <a:extLst>
                <a:ext uri="{FF2B5EF4-FFF2-40B4-BE49-F238E27FC236}">
                  <a16:creationId xmlns:a16="http://schemas.microsoft.com/office/drawing/2014/main" id="{4D286249-5CF5-4CA4-AA4B-8EA6C4D2FA1A}"/>
                </a:ext>
              </a:extLst>
            </p:cNvPr>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51E5FD1D-8F2B-477E-89B9-B7190477B105}"/>
                </a:ext>
              </a:extLst>
            </p:cNvPr>
            <p:cNvSpPr/>
            <p:nvPr/>
          </p:nvSpPr>
          <p:spPr>
            <a:xfrm>
              <a:off x="4860000" y="5400000"/>
              <a:ext cx="1080000" cy="360000"/>
            </a:xfrm>
            <a:prstGeom prst="rect">
              <a:avLst/>
            </a:prstGeom>
            <a:solidFill>
              <a:srgbClr val="FFFFFF">
                <a:alpha val="80000"/>
              </a:srgbClr>
            </a:solidFill>
          </p:spPr>
          <p:txBody>
            <a:bodyPr wrap="none" anchor="ctr">
              <a:noAutofit/>
            </a:bodyPr>
            <a:lstStyle/>
            <a:p>
              <a:pPr>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QQ</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空间相册</a:t>
              </a:r>
            </a:p>
          </p:txBody>
        </p:sp>
        <p:sp>
          <p:nvSpPr>
            <p:cNvPr id="27" name="矩形 26">
              <a:extLst>
                <a:ext uri="{FF2B5EF4-FFF2-40B4-BE49-F238E27FC236}">
                  <a16:creationId xmlns:a16="http://schemas.microsoft.com/office/drawing/2014/main" id="{D4756CB6-A9FA-4C8A-BD17-C12712DA40A8}"/>
                </a:ext>
              </a:extLst>
            </p:cNvPr>
            <p:cNvSpPr/>
            <p:nvPr/>
          </p:nvSpPr>
          <p:spPr>
            <a:xfrm>
              <a:off x="7020000" y="5400000"/>
              <a:ext cx="1080000" cy="360000"/>
            </a:xfrm>
            <a:prstGeom prst="rect">
              <a:avLst/>
            </a:prstGeom>
            <a:solidFill>
              <a:srgbClr val="FFFFFF">
                <a:alpha val="80000"/>
              </a:srgbClr>
            </a:solidFill>
          </p:spPr>
          <p:txBody>
            <a:bodyPr wrap="none" anchor="ctr">
              <a:noAutofit/>
            </a:bodyPr>
            <a:lstStyle/>
            <a:p>
              <a:pPr>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微信朋友圈</a:t>
              </a:r>
            </a:p>
          </p:txBody>
        </p:sp>
      </p:grpSp>
    </p:spTree>
    <p:extLst>
      <p:ext uri="{BB962C8B-B14F-4D97-AF65-F5344CB8AC3E}">
        <p14:creationId xmlns:p14="http://schemas.microsoft.com/office/powerpoint/2010/main" val="242313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57C1ADF-1942-4FB0-86A8-42B936B1F2F7}"/>
              </a:ext>
            </a:extLst>
          </p:cNvPr>
          <p:cNvGraphicFramePr>
            <a:graphicFrameLocks noChangeAspect="1"/>
          </p:cNvGraphicFramePr>
          <p:nvPr>
            <p:extLst>
              <p:ext uri="{D42A27DB-BD31-4B8C-83A1-F6EECF244321}">
                <p14:modId xmlns:p14="http://schemas.microsoft.com/office/powerpoint/2010/main" val="1660237971"/>
              </p:ext>
            </p:extLst>
          </p:nvPr>
        </p:nvGraphicFramePr>
        <p:xfrm>
          <a:off x="0" y="1342239"/>
          <a:ext cx="9144000" cy="5464961"/>
        </p:xfrm>
        <a:graphic>
          <a:graphicData uri="http://schemas.openxmlformats.org/presentationml/2006/ole">
            <mc:AlternateContent xmlns:mc="http://schemas.openxmlformats.org/markup-compatibility/2006">
              <mc:Choice xmlns:v="urn:schemas-microsoft-com:vml" Requires="v">
                <p:oleObj spid="_x0000_s1028" name="Visio" r:id="rId3" imgW="10077671" imgH="6235788" progId="Visio.Drawing.15">
                  <p:embed/>
                </p:oleObj>
              </mc:Choice>
              <mc:Fallback>
                <p:oleObj name="Visio" r:id="rId3" imgW="10077671" imgH="6235788" progId="Visio.Drawing.15">
                  <p:embed/>
                  <p:pic>
                    <p:nvPicPr>
                      <p:cNvPr id="4" name="对象 3"/>
                      <p:cNvPicPr/>
                      <p:nvPr/>
                    </p:nvPicPr>
                    <p:blipFill>
                      <a:blip r:embed="rId4"/>
                      <a:stretch>
                        <a:fillRect/>
                      </a:stretch>
                    </p:blipFill>
                    <p:spPr>
                      <a:xfrm>
                        <a:off x="0" y="1342239"/>
                        <a:ext cx="9144000" cy="5464961"/>
                      </a:xfrm>
                      <a:prstGeom prst="rect">
                        <a:avLst/>
                      </a:prstGeom>
                      <a:ln>
                        <a:noFill/>
                      </a:ln>
                    </p:spPr>
                  </p:pic>
                </p:oleObj>
              </mc:Fallback>
            </mc:AlternateContent>
          </a:graphicData>
        </a:graphic>
      </p:graphicFrame>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是什么在背后支撑</a:t>
            </a:r>
          </a:p>
        </p:txBody>
      </p:sp>
    </p:spTree>
    <p:extLst>
      <p:ext uri="{BB962C8B-B14F-4D97-AF65-F5344CB8AC3E}">
        <p14:creationId xmlns:p14="http://schemas.microsoft.com/office/powerpoint/2010/main" val="23699539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p>
        </p:txBody>
      </p:sp>
      <p:sp>
        <p:nvSpPr>
          <p:cNvPr id="3" name="内容占位符 2"/>
          <p:cNvSpPr>
            <a:spLocks noGrp="1"/>
          </p:cNvSpPr>
          <p:nvPr>
            <p:ph idx="1"/>
          </p:nvPr>
        </p:nvSpPr>
        <p:spPr/>
        <p:txBody>
          <a:bodyPr/>
          <a:lstStyle/>
          <a:p>
            <a:r>
              <a:rPr lang="zh-CN" altLang="en-US" dirty="0"/>
              <a:t>施展</a:t>
            </a:r>
            <a:r>
              <a:rPr lang="zh-CN" altLang="en-US" sz="2000" dirty="0"/>
              <a:t> 副研究员，武汉光电国家实验室，存储部，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dirty="0"/>
              <a:t>课程主页 </a:t>
            </a:r>
            <a:r>
              <a:rPr lang="en-US" altLang="zh-CN" sz="2000" dirty="0">
                <a:hlinkClick r:id="rId2"/>
              </a:rPr>
              <a:t>https://github.com/cs210-566</a:t>
            </a:r>
            <a:r>
              <a:rPr lang="en-US" altLang="zh-CN" sz="2000" dirty="0"/>
              <a:t>  </a:t>
            </a:r>
            <a:endParaRPr lang="en-US" altLang="zh-CN" dirty="0"/>
          </a:p>
          <a:p>
            <a:r>
              <a:rPr lang="zh-CN" altLang="en-US" dirty="0"/>
              <a:t>联系方式</a:t>
            </a:r>
            <a:r>
              <a:rPr lang="zh-CN" altLang="en-US" sz="2000" dirty="0"/>
              <a:t> </a:t>
            </a:r>
            <a:r>
              <a:rPr lang="en-US" altLang="zh-CN" sz="2000" dirty="0">
                <a:hlinkClick r:id="rId3"/>
              </a:rPr>
              <a:t>zshi@hust.edu.cn</a:t>
            </a:r>
            <a:r>
              <a:rPr lang="en-US" altLang="zh-CN" sz="2000" dirty="0"/>
              <a:t> 13971459597</a:t>
            </a:r>
          </a:p>
          <a:p>
            <a:r>
              <a:rPr lang="zh-CN" altLang="en-US" dirty="0"/>
              <a:t>参考书</a:t>
            </a:r>
            <a:endParaRPr lang="en-US" altLang="zh-CN" dirty="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a:t>Barroso,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 2013</a:t>
            </a:r>
            <a:endParaRPr lang="en-US" altLang="zh-CN" dirty="0"/>
          </a:p>
          <a:p>
            <a:endParaRPr lang="zh-CN" altLang="en-US" dirty="0"/>
          </a:p>
        </p:txBody>
      </p:sp>
    </p:spTree>
    <p:extLst>
      <p:ext uri="{BB962C8B-B14F-4D97-AF65-F5344CB8AC3E}">
        <p14:creationId xmlns:p14="http://schemas.microsoft.com/office/powerpoint/2010/main" val="1274353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a:bodyPr>
          <a:lstStyle/>
          <a:p>
            <a:r>
              <a:rPr lang="en-US" altLang="zh-CN" dirty="0"/>
              <a:t>12306</a:t>
            </a:r>
          </a:p>
          <a:p>
            <a:pPr lvl="1"/>
            <a:r>
              <a:rPr lang="zh-CN" altLang="en-US" dirty="0"/>
              <a:t>高峰访问</a:t>
            </a:r>
            <a:r>
              <a:rPr lang="en-US" altLang="zh-CN" dirty="0"/>
              <a:t>10</a:t>
            </a:r>
            <a:r>
              <a:rPr lang="zh-CN" altLang="en-US" dirty="0"/>
              <a:t>亿</a:t>
            </a:r>
            <a:r>
              <a:rPr lang="en-US" altLang="zh-CN" dirty="0"/>
              <a:t>PV(Page Visit)</a:t>
            </a:r>
            <a:r>
              <a:rPr lang="zh-CN" altLang="en-US" dirty="0"/>
              <a:t>，集中在早</a:t>
            </a:r>
            <a:r>
              <a:rPr lang="en-US" altLang="zh-CN" dirty="0"/>
              <a:t>8</a:t>
            </a:r>
            <a:r>
              <a:rPr lang="zh-CN" altLang="en-US" dirty="0"/>
              <a:t>点到</a:t>
            </a:r>
            <a:r>
              <a:rPr lang="en-US" altLang="zh-CN" dirty="0"/>
              <a:t>10</a:t>
            </a:r>
            <a:r>
              <a:rPr lang="zh-CN" altLang="en-US" dirty="0"/>
              <a:t>点，每秒上千万。</a:t>
            </a:r>
            <a:endParaRPr lang="en-US" altLang="zh-CN" dirty="0"/>
          </a:p>
          <a:p>
            <a:pPr lvl="1"/>
            <a:r>
              <a:rPr lang="zh-CN" altLang="en-US" dirty="0"/>
              <a:t>如此高的页面点击量对存储的读写（主要是读）要求非常高，因为高峰时期</a:t>
            </a:r>
            <a:r>
              <a:rPr lang="en-US" altLang="zh-CN" dirty="0"/>
              <a:t>IOPS</a:t>
            </a:r>
            <a:r>
              <a:rPr lang="zh-CN" altLang="en-US" dirty="0"/>
              <a:t>会超过千万级。</a:t>
            </a:r>
            <a:endParaRPr lang="en-US" altLang="zh-CN" dirty="0"/>
          </a:p>
          <a:p>
            <a:pPr lvl="1"/>
            <a:r>
              <a:rPr lang="zh-CN" altLang="en-US" dirty="0"/>
              <a:t>瓶颈在查询环节（读），而非想当然的购票环节（写）</a:t>
            </a:r>
            <a:endParaRPr lang="en-US" altLang="zh-CN" dirty="0"/>
          </a:p>
          <a:p>
            <a:pPr lvl="2"/>
            <a:r>
              <a:rPr lang="zh-CN" altLang="en-US" dirty="0"/>
              <a:t>火车票查询业务占</a:t>
            </a:r>
            <a:r>
              <a:rPr lang="en-US" altLang="zh-CN" dirty="0"/>
              <a:t>12306</a:t>
            </a:r>
            <a:r>
              <a:rPr lang="zh-CN" altLang="en-US" dirty="0"/>
              <a:t>整个网站流量的</a:t>
            </a:r>
            <a:r>
              <a:rPr lang="en-US" altLang="zh-CN" dirty="0"/>
              <a:t>90%</a:t>
            </a:r>
            <a:r>
              <a:rPr lang="zh-CN" altLang="en-US" dirty="0"/>
              <a:t>以上，业务高峰期并发请求密集，性能要求是整个业务系统中最为重要的一环。</a:t>
            </a:r>
            <a:endParaRPr lang="en-US" altLang="zh-CN" dirty="0"/>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348585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阿里参与分析、解决</a:t>
            </a:r>
            <a:endParaRPr lang="en-US" altLang="zh-CN" dirty="0"/>
          </a:p>
          <a:p>
            <a:pPr lvl="1"/>
            <a:r>
              <a:rPr lang="en-US" altLang="zh-CN" dirty="0"/>
              <a:t>12306</a:t>
            </a:r>
            <a:r>
              <a:rPr lang="zh-CN" altLang="en-US" dirty="0"/>
              <a:t>的访问峰谷的查询有天壤之别，几乎没有办法在成本和并发能力之间做一个好的平衡。</a:t>
            </a:r>
            <a:endParaRPr lang="en-US" altLang="zh-CN" dirty="0"/>
          </a:p>
          <a:p>
            <a:pPr lvl="1"/>
            <a:r>
              <a:rPr lang="zh-CN" altLang="en-US" dirty="0"/>
              <a:t>以往的一个做法是从几个关键入口流量控制，保障系统可用性，但是会影响用户体验。</a:t>
            </a:r>
          </a:p>
          <a:p>
            <a:pPr lvl="1"/>
            <a:r>
              <a:rPr lang="zh-CN" altLang="en-US" dirty="0"/>
              <a:t>通过云的弹性和按量付费的计量方式，来支持巨量的查询业务，把架构中比较‘重’</a:t>
            </a:r>
            <a:r>
              <a:rPr lang="en-US" altLang="zh-CN" dirty="0"/>
              <a:t>(</a:t>
            </a:r>
            <a:r>
              <a:rPr lang="zh-CN" altLang="en-US" dirty="0"/>
              <a:t>高消耗、低周转</a:t>
            </a:r>
            <a:r>
              <a:rPr lang="en-US" altLang="zh-CN" dirty="0"/>
              <a:t>)</a:t>
            </a:r>
            <a:r>
              <a:rPr lang="zh-CN" altLang="en-US" dirty="0"/>
              <a:t>的部分放在云上。这是一个充分利用云计算弹性的绝好实例。</a:t>
            </a:r>
            <a:endParaRPr lang="en-US" altLang="zh-CN" dirty="0"/>
          </a:p>
          <a:p>
            <a:r>
              <a:rPr lang="en-US" altLang="zh-CN" dirty="0"/>
              <a:t>2014</a:t>
            </a:r>
            <a:r>
              <a:rPr lang="zh-CN" altLang="en-US" dirty="0"/>
              <a:t>年初双方团队就已开始讨论如何将余票查询系统放到云上</a:t>
            </a:r>
            <a:endParaRPr lang="en-US" altLang="zh-CN" dirty="0"/>
          </a:p>
          <a:p>
            <a:pPr lvl="1"/>
            <a:r>
              <a:rPr lang="zh-CN" altLang="en-US" dirty="0"/>
              <a:t>十一黄金周期间进行了测试，效果显著。</a:t>
            </a:r>
            <a:endParaRPr lang="en-US" altLang="zh-CN" dirty="0"/>
          </a:p>
          <a:p>
            <a:pPr lvl="1"/>
            <a:r>
              <a:rPr lang="zh-CN" altLang="en-US" dirty="0"/>
              <a:t>在春运售票高峰，</a:t>
            </a:r>
            <a:r>
              <a:rPr lang="en-US" altLang="zh-CN" dirty="0"/>
              <a:t>12306</a:t>
            </a:r>
            <a:r>
              <a:rPr lang="zh-CN" altLang="en-US" dirty="0"/>
              <a:t>最终将</a:t>
            </a:r>
            <a:r>
              <a:rPr lang="en-US" altLang="zh-CN" dirty="0"/>
              <a:t>75%</a:t>
            </a:r>
            <a:r>
              <a:rPr lang="zh-CN" altLang="en-US" dirty="0"/>
              <a:t>的余票查询业务切换到了阿里云上。</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1991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a:t>
            </a:r>
            <a:r>
              <a:rPr lang="en-US" altLang="zh-CN" dirty="0"/>
              <a:t>2012</a:t>
            </a:r>
            <a:r>
              <a:rPr lang="zh-CN" altLang="en-US" dirty="0"/>
              <a:t>年双十一</a:t>
            </a:r>
            <a:endParaRPr lang="en-US" altLang="zh-CN" dirty="0"/>
          </a:p>
          <a:p>
            <a:pPr lvl="1"/>
            <a:r>
              <a:rPr lang="en-US" altLang="zh-CN" dirty="0"/>
              <a:t>0</a:t>
            </a:r>
            <a:r>
              <a:rPr lang="zh-CN" altLang="en-US" dirty="0"/>
              <a:t>点后第一分钟，超过</a:t>
            </a:r>
            <a:r>
              <a:rPr lang="en-US" altLang="zh-CN" dirty="0"/>
              <a:t>1000</a:t>
            </a:r>
            <a:r>
              <a:rPr lang="zh-CN" altLang="en-US" dirty="0"/>
              <a:t>万独立用户涌入天猫。</a:t>
            </a:r>
            <a:endParaRPr lang="en-US" altLang="zh-CN" dirty="0"/>
          </a:p>
          <a:p>
            <a:pPr lvl="1"/>
            <a:r>
              <a:rPr lang="en-US" altLang="zh-CN" dirty="0"/>
              <a:t>10</a:t>
            </a:r>
            <a:r>
              <a:rPr lang="zh-CN" altLang="en-US" dirty="0"/>
              <a:t>分钟后，支付宝成交额达</a:t>
            </a:r>
            <a:r>
              <a:rPr lang="en-US" altLang="zh-CN" dirty="0"/>
              <a:t>2.5</a:t>
            </a:r>
            <a:r>
              <a:rPr lang="zh-CN" altLang="en-US" dirty="0"/>
              <a:t>亿。</a:t>
            </a:r>
            <a:endParaRPr lang="en-US" altLang="zh-CN" dirty="0"/>
          </a:p>
          <a:p>
            <a:pPr lvl="1"/>
            <a:r>
              <a:rPr lang="en-US" altLang="zh-CN" dirty="0"/>
              <a:t>37</a:t>
            </a:r>
            <a:r>
              <a:rPr lang="zh-CN" altLang="en-US" dirty="0"/>
              <a:t>分后，这一数字越过</a:t>
            </a:r>
            <a:r>
              <a:rPr lang="en-US" altLang="zh-CN" dirty="0"/>
              <a:t>10</a:t>
            </a:r>
            <a:r>
              <a:rPr lang="zh-CN" altLang="en-US" dirty="0"/>
              <a:t>亿。</a:t>
            </a:r>
            <a:endParaRPr lang="en-US" altLang="zh-CN" dirty="0"/>
          </a:p>
          <a:p>
            <a:pPr lvl="1"/>
            <a:r>
              <a:rPr lang="zh-CN" altLang="en-US" dirty="0"/>
              <a:t>一小时，支付宝完成付款笔数</a:t>
            </a:r>
            <a:r>
              <a:rPr lang="en-US" altLang="zh-CN" dirty="0"/>
              <a:t>598</a:t>
            </a:r>
            <a:r>
              <a:rPr lang="zh-CN" altLang="en-US" dirty="0"/>
              <a:t>万笔。</a:t>
            </a:r>
            <a:endParaRPr lang="en-US" altLang="zh-CN" dirty="0"/>
          </a:p>
          <a:p>
            <a:pPr lvl="1"/>
            <a:r>
              <a:rPr lang="zh-CN" altLang="en-US" dirty="0"/>
              <a:t>一天中</a:t>
            </a:r>
            <a:endParaRPr lang="en-US" altLang="zh-CN" dirty="0"/>
          </a:p>
          <a:p>
            <a:pPr lvl="2"/>
            <a:r>
              <a:rPr lang="zh-CN" altLang="en-US" dirty="0"/>
              <a:t>支付宝核心数据库集群处理了</a:t>
            </a:r>
            <a:r>
              <a:rPr lang="en-US" altLang="zh-CN" dirty="0"/>
              <a:t>41</a:t>
            </a:r>
            <a:r>
              <a:rPr lang="zh-CN" altLang="en-US" dirty="0"/>
              <a:t>亿个事务，执行</a:t>
            </a:r>
            <a:r>
              <a:rPr lang="en-US" altLang="zh-CN" dirty="0"/>
              <a:t>285</a:t>
            </a:r>
            <a:r>
              <a:rPr lang="zh-CN" altLang="en-US" dirty="0"/>
              <a:t>亿次</a:t>
            </a:r>
            <a:r>
              <a:rPr lang="en-US" altLang="zh-CN" dirty="0"/>
              <a:t>SQL</a:t>
            </a:r>
            <a:r>
              <a:rPr lang="zh-CN" altLang="en-US" dirty="0"/>
              <a:t>，生成</a:t>
            </a:r>
            <a:r>
              <a:rPr lang="en-US" altLang="zh-CN" dirty="0"/>
              <a:t>15TB</a:t>
            </a:r>
            <a:r>
              <a:rPr lang="zh-CN" altLang="en-US" dirty="0"/>
              <a:t>日志，访问</a:t>
            </a:r>
            <a:r>
              <a:rPr lang="en-US" altLang="zh-CN" dirty="0"/>
              <a:t>1931</a:t>
            </a:r>
            <a:r>
              <a:rPr lang="zh-CN" altLang="en-US" dirty="0"/>
              <a:t>亿次内存数据块，</a:t>
            </a:r>
            <a:r>
              <a:rPr lang="en-US" altLang="zh-CN" dirty="0"/>
              <a:t>13</a:t>
            </a:r>
            <a:r>
              <a:rPr lang="zh-CN" altLang="en-US" dirty="0"/>
              <a:t>亿次物理读，核心</a:t>
            </a:r>
            <a:r>
              <a:rPr lang="en-US" altLang="zh-CN" dirty="0"/>
              <a:t>MySQL</a:t>
            </a:r>
            <a:r>
              <a:rPr lang="zh-CN" altLang="en-US" dirty="0"/>
              <a:t>集群一天支持了</a:t>
            </a:r>
            <a:r>
              <a:rPr lang="en-US" altLang="zh-CN" dirty="0"/>
              <a:t>20</a:t>
            </a:r>
            <a:r>
              <a:rPr lang="zh-CN" altLang="en-US" dirty="0"/>
              <a:t>亿个事务。</a:t>
            </a:r>
            <a:endParaRPr lang="en-US" altLang="zh-CN" dirty="0"/>
          </a:p>
          <a:p>
            <a:r>
              <a:rPr lang="en-US" altLang="zh-CN" dirty="0"/>
              <a:t>2016</a:t>
            </a:r>
            <a:r>
              <a:rPr lang="zh-CN" altLang="en-US" dirty="0"/>
              <a:t>年双十一</a:t>
            </a:r>
            <a:endParaRPr lang="en-US" altLang="zh-CN" dirty="0"/>
          </a:p>
          <a:p>
            <a:pPr lvl="1"/>
            <a:r>
              <a:rPr lang="zh-CN" altLang="en-US" dirty="0"/>
              <a:t>支付宝的支付峰值达到</a:t>
            </a:r>
            <a:r>
              <a:rPr lang="en-US" altLang="zh-CN" dirty="0"/>
              <a:t>12</a:t>
            </a:r>
            <a:r>
              <a:rPr lang="zh-CN" altLang="en-US" dirty="0"/>
              <a:t>万笔</a:t>
            </a:r>
            <a:r>
              <a:rPr lang="en-US" altLang="zh-CN" dirty="0"/>
              <a:t>/</a:t>
            </a:r>
            <a:r>
              <a:rPr lang="zh-CN" altLang="en-US" dirty="0"/>
              <a:t>秒。</a:t>
            </a:r>
            <a:endParaRPr lang="en-US" altLang="zh-CN" dirty="0"/>
          </a:p>
          <a:p>
            <a:pPr lvl="1"/>
            <a:r>
              <a:rPr lang="zh-CN" altLang="en-US" dirty="0"/>
              <a:t>使用</a:t>
            </a:r>
            <a:r>
              <a:rPr lang="en-US" altLang="zh-CN" dirty="0" err="1"/>
              <a:t>RocketMQ</a:t>
            </a:r>
            <a:r>
              <a:rPr lang="zh-CN" altLang="en-US" dirty="0"/>
              <a:t>消息中间件承受万亿级消息容量。</a:t>
            </a:r>
            <a:endParaRPr lang="en-US" altLang="zh-CN" dirty="0"/>
          </a:p>
          <a:p>
            <a:pPr lvl="1"/>
            <a:r>
              <a:rPr lang="zh-CN" altLang="en-US" dirty="0"/>
              <a:t>启用了上千个高</a:t>
            </a:r>
            <a:r>
              <a:rPr lang="en-US" altLang="zh-CN" dirty="0"/>
              <a:t>I/O</a:t>
            </a:r>
            <a:r>
              <a:rPr lang="zh-CN" altLang="en-US" dirty="0"/>
              <a:t>型的本地盘存储实例。</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
        <p:nvSpPr>
          <p:cNvPr id="3" name="矩形 2">
            <a:extLst>
              <a:ext uri="{FF2B5EF4-FFF2-40B4-BE49-F238E27FC236}">
                <a16:creationId xmlns:a16="http://schemas.microsoft.com/office/drawing/2014/main" id="{FC661FC4-8E8A-4073-A931-DB73C7738966}"/>
              </a:ext>
            </a:extLst>
          </p:cNvPr>
          <p:cNvSpPr/>
          <p:nvPr/>
        </p:nvSpPr>
        <p:spPr>
          <a:xfrm>
            <a:off x="4362276" y="6550223"/>
            <a:ext cx="4781724" cy="307777"/>
          </a:xfrm>
          <a:prstGeom prst="rect">
            <a:avLst/>
          </a:prstGeom>
        </p:spPr>
        <p:txBody>
          <a:bodyPr wrap="square">
            <a:spAutoFit/>
          </a:bodyPr>
          <a:lstStyle/>
          <a:p>
            <a:pPr algn="r"/>
            <a:r>
              <a:rPr lang="zh-CN" altLang="en-US" sz="1400" dirty="0">
                <a:latin typeface="Times New Roman" panose="02020603050405020304" pitchFamily="18" charset="0"/>
                <a:cs typeface="Times New Roman" panose="02020603050405020304" pitchFamily="18" charset="0"/>
              </a:rPr>
              <a:t>http://www.infoq.com/cn/news/2017/02/IO-ali-data-warehouse</a:t>
            </a:r>
          </a:p>
        </p:txBody>
      </p:sp>
    </p:spTree>
    <p:extLst>
      <p:ext uri="{BB962C8B-B14F-4D97-AF65-F5344CB8AC3E}">
        <p14:creationId xmlns:p14="http://schemas.microsoft.com/office/powerpoint/2010/main" val="419308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lstStyle/>
          <a:p>
            <a:endParaRPr lang="en-US" altLang="zh-CN" dirty="0"/>
          </a:p>
          <a:p>
            <a:r>
              <a:rPr lang="zh-CN" altLang="en-US" dirty="0"/>
              <a:t>据美国</a:t>
            </a:r>
            <a:r>
              <a:rPr lang="en-US" altLang="zh-CN" dirty="0"/>
              <a:t>CNBC</a:t>
            </a:r>
            <a:r>
              <a:rPr lang="zh-CN" altLang="en-US" dirty="0"/>
              <a:t>报道称，安全公司</a:t>
            </a:r>
            <a:r>
              <a:rPr lang="en-US" altLang="zh-CN" dirty="0" err="1"/>
              <a:t>UpGuard</a:t>
            </a:r>
            <a:r>
              <a:rPr lang="zh-CN" altLang="en-US" dirty="0"/>
              <a:t>在亚马逊云存储上发现了“被错误设为对公众可见”的机密文件，不过目前已经被移除，但是其中很多资料之前已经被不少网友看到。</a:t>
            </a:r>
            <a:endParaRPr lang="en-US" altLang="zh-CN" dirty="0"/>
          </a:p>
          <a:p>
            <a:r>
              <a:rPr lang="en-US" altLang="zh-CN" dirty="0"/>
              <a:t>2013</a:t>
            </a:r>
            <a:r>
              <a:rPr lang="zh-CN" altLang="en-US" dirty="0"/>
              <a:t>年至</a:t>
            </a:r>
            <a:r>
              <a:rPr lang="en-US" altLang="zh-CN" dirty="0"/>
              <a:t>2016</a:t>
            </a:r>
            <a:r>
              <a:rPr lang="zh-CN" altLang="en-US" dirty="0"/>
              <a:t>年雅虎发生过三次泄露事故，</a:t>
            </a:r>
            <a:r>
              <a:rPr lang="en-US" altLang="zh-CN" dirty="0"/>
              <a:t>10</a:t>
            </a:r>
            <a:r>
              <a:rPr lang="zh-CN" altLang="en-US" dirty="0"/>
              <a:t>亿用户的个人信息受到影响，不过公司一直隐瞒，等了</a:t>
            </a:r>
            <a:r>
              <a:rPr lang="en-US" altLang="zh-CN" dirty="0"/>
              <a:t>3</a:t>
            </a:r>
            <a:r>
              <a:rPr lang="zh-CN" altLang="en-US" dirty="0"/>
              <a:t>年多时间才披露。后来</a:t>
            </a:r>
            <a:r>
              <a:rPr lang="en-US" altLang="zh-CN" dirty="0"/>
              <a:t>Verizon</a:t>
            </a:r>
            <a:r>
              <a:rPr lang="zh-CN" altLang="en-US" dirty="0"/>
              <a:t>因为数据泄露压低了收购价格。</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776765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更重要的场景</a:t>
            </a:r>
          </a:p>
        </p:txBody>
      </p:sp>
      <p:pic>
        <p:nvPicPr>
          <p:cNvPr id="5" name="内容占位符 4">
            <a:extLst>
              <a:ext uri="{FF2B5EF4-FFF2-40B4-BE49-F238E27FC236}">
                <a16:creationId xmlns:a16="http://schemas.microsoft.com/office/drawing/2014/main" id="{F7992717-47BD-4AE5-BE1D-15BC57EAD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8109"/>
            <a:ext cx="9144000" cy="5139891"/>
          </a:xfrm>
        </p:spPr>
      </p:pic>
    </p:spTree>
    <p:extLst>
      <p:ext uri="{BB962C8B-B14F-4D97-AF65-F5344CB8AC3E}">
        <p14:creationId xmlns:p14="http://schemas.microsoft.com/office/powerpoint/2010/main" val="290056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pic>
        <p:nvPicPr>
          <p:cNvPr id="6" name="图片 5">
            <a:extLst>
              <a:ext uri="{FF2B5EF4-FFF2-40B4-BE49-F238E27FC236}">
                <a16:creationId xmlns:a16="http://schemas.microsoft.com/office/drawing/2014/main" id="{48B875CE-0CF0-4D54-A0CA-4111664A48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890318"/>
            <a:ext cx="9144000" cy="4967682"/>
          </a:xfrm>
          <a:prstGeom prst="rect">
            <a:avLst/>
          </a:prstGeom>
        </p:spPr>
      </p:pic>
      <p:sp>
        <p:nvSpPr>
          <p:cNvPr id="7" name="矩形: 圆角 6">
            <a:extLst>
              <a:ext uri="{FF2B5EF4-FFF2-40B4-BE49-F238E27FC236}">
                <a16:creationId xmlns:a16="http://schemas.microsoft.com/office/drawing/2014/main" id="{07E8C537-DF7F-493A-BC31-07D6949EACDF}"/>
              </a:ext>
            </a:extLst>
          </p:cNvPr>
          <p:cNvSpPr/>
          <p:nvPr/>
        </p:nvSpPr>
        <p:spPr>
          <a:xfrm>
            <a:off x="2520000" y="5760000"/>
            <a:ext cx="720000" cy="72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28610E88-433A-4D25-BB76-C7D3EBD4E883}"/>
              </a:ext>
            </a:extLst>
          </p:cNvPr>
          <p:cNvSpPr/>
          <p:nvPr/>
        </p:nvSpPr>
        <p:spPr>
          <a:xfrm>
            <a:off x="5400000" y="3060000"/>
            <a:ext cx="360000" cy="36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CE4B94A-5CAA-487C-BD18-1F0775F15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0" y="360000"/>
            <a:ext cx="3841568" cy="216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23E50F3B-4D73-4DF6-8B61-4E6B95D3C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000" y="2880000"/>
            <a:ext cx="4480000" cy="252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4" name="矩形 13">
            <a:extLst>
              <a:ext uri="{FF2B5EF4-FFF2-40B4-BE49-F238E27FC236}">
                <a16:creationId xmlns:a16="http://schemas.microsoft.com/office/drawing/2014/main" id="{B7A6515E-3F31-467F-99DF-1E30E378B960}"/>
              </a:ext>
            </a:extLst>
          </p:cNvPr>
          <p:cNvSpPr/>
          <p:nvPr/>
        </p:nvSpPr>
        <p:spPr>
          <a:xfrm>
            <a:off x="6846639" y="2065817"/>
            <a:ext cx="1967205" cy="369332"/>
          </a:xfrm>
          <a:prstGeom prst="rect">
            <a:avLst/>
          </a:prstGeom>
        </p:spPr>
        <p:txBody>
          <a:bodyPr wrap="none">
            <a:spAutoFit/>
          </a:bodyPr>
          <a:lstStyle/>
          <a:p>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武汉热线</a:t>
            </a:r>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机房</a:t>
            </a:r>
          </a:p>
        </p:txBody>
      </p:sp>
    </p:spTree>
    <p:extLst>
      <p:ext uri="{BB962C8B-B14F-4D97-AF65-F5344CB8AC3E}">
        <p14:creationId xmlns:p14="http://schemas.microsoft.com/office/powerpoint/2010/main" val="2673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1" name="矩形 10">
            <a:extLst>
              <a:ext uri="{FF2B5EF4-FFF2-40B4-BE49-F238E27FC236}">
                <a16:creationId xmlns:a16="http://schemas.microsoft.com/office/drawing/2014/main" id="{04001368-3821-4DD9-9CD1-77035DF2FAE2}"/>
              </a:ext>
            </a:extLst>
          </p:cNvPr>
          <p:cNvSpPr/>
          <p:nvPr/>
        </p:nvSpPr>
        <p:spPr>
          <a:xfrm>
            <a:off x="145413" y="5115750"/>
            <a:ext cx="8853173" cy="1754326"/>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 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机房是武汉地区较早的数据中心。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月开始投入使用并不断完善，交通便利，周边无任何产生腐蚀性气体、粉尘、噪音、强震动的厂矿企业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无超高压变电站、电气化铁道、大功率雷达站等强电磁干扰源。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机房面积约为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平米。从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年一直托管和租用到现在的用户也有不少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现有客户，盛大、腾迅、新浪、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TOM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、千橡都曾落户在这里。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机房总面积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平方米，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级抗震建筑结构。</a:t>
            </a:r>
          </a:p>
        </p:txBody>
      </p:sp>
      <p:pic>
        <p:nvPicPr>
          <p:cNvPr id="5" name="图片 4">
            <a:extLst>
              <a:ext uri="{FF2B5EF4-FFF2-40B4-BE49-F238E27FC236}">
                <a16:creationId xmlns:a16="http://schemas.microsoft.com/office/drawing/2014/main" id="{7C189314-B6AD-4634-86DF-55C317E86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14"/>
            <a:ext cx="1809815" cy="1357361"/>
          </a:xfrm>
          <a:prstGeom prst="rect">
            <a:avLst/>
          </a:prstGeom>
        </p:spPr>
      </p:pic>
      <p:pic>
        <p:nvPicPr>
          <p:cNvPr id="7" name="图片 6">
            <a:extLst>
              <a:ext uri="{FF2B5EF4-FFF2-40B4-BE49-F238E27FC236}">
                <a16:creationId xmlns:a16="http://schemas.microsoft.com/office/drawing/2014/main" id="{D4443D2A-D257-4F03-9E8E-03FBE0604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491" y="0"/>
            <a:ext cx="1323855" cy="1323855"/>
          </a:xfrm>
          <a:prstGeom prst="rect">
            <a:avLst/>
          </a:prstGeom>
        </p:spPr>
      </p:pic>
      <p:sp>
        <p:nvSpPr>
          <p:cNvPr id="8" name="矩形 7">
            <a:extLst>
              <a:ext uri="{FF2B5EF4-FFF2-40B4-BE49-F238E27FC236}">
                <a16:creationId xmlns:a16="http://schemas.microsoft.com/office/drawing/2014/main" id="{7026E3A9-EF4A-4F9E-A31B-EF177EE66301}"/>
              </a:ext>
            </a:extLst>
          </p:cNvPr>
          <p:cNvSpPr/>
          <p:nvPr/>
        </p:nvSpPr>
        <p:spPr>
          <a:xfrm>
            <a:off x="3146346" y="735519"/>
            <a:ext cx="4233851" cy="584775"/>
          </a:xfrm>
          <a:prstGeom prst="rect">
            <a:avLst/>
          </a:prstGeom>
          <a:solidFill>
            <a:srgbClr val="FFFFFF"/>
          </a:solidFill>
        </p:spPr>
        <p:txBody>
          <a:bodyPr wrap="none">
            <a:spAutoFit/>
          </a:bodyPr>
          <a:lstStyle/>
          <a:p>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武汉电信鲁巷</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机房</a:t>
            </a:r>
          </a:p>
        </p:txBody>
      </p:sp>
      <p:pic>
        <p:nvPicPr>
          <p:cNvPr id="16" name="图片 15">
            <a:extLst>
              <a:ext uri="{FF2B5EF4-FFF2-40B4-BE49-F238E27FC236}">
                <a16:creationId xmlns:a16="http://schemas.microsoft.com/office/drawing/2014/main" id="{9BEDDDE5-8D4F-4A3C-9F68-991436148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5" y="1456495"/>
            <a:ext cx="3798366" cy="288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a:extLst>
              <a:ext uri="{FF2B5EF4-FFF2-40B4-BE49-F238E27FC236}">
                <a16:creationId xmlns:a16="http://schemas.microsoft.com/office/drawing/2014/main" id="{5065FFF7-AE48-4666-902B-C8DA9832F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162" y="1456495"/>
            <a:ext cx="3485829" cy="360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矩形 19">
            <a:extLst>
              <a:ext uri="{FF2B5EF4-FFF2-40B4-BE49-F238E27FC236}">
                <a16:creationId xmlns:a16="http://schemas.microsoft.com/office/drawing/2014/main" id="{98D5E033-559B-4743-A829-68A7F62C845D}"/>
              </a:ext>
            </a:extLst>
          </p:cNvPr>
          <p:cNvSpPr/>
          <p:nvPr/>
        </p:nvSpPr>
        <p:spPr>
          <a:xfrm>
            <a:off x="5508000" y="6552000"/>
            <a:ext cx="3600000" cy="307777"/>
          </a:xfrm>
          <a:prstGeom prst="rect">
            <a:avLst/>
          </a:prstGeom>
        </p:spPr>
        <p:txBody>
          <a:bodyPr wrap="square" anchor="ctr">
            <a:spAutoFit/>
          </a:bodyPr>
          <a:lstStyle/>
          <a:p>
            <a:r>
              <a:rPr lang="zh-CN" altLang="en-US" sz="1400" dirty="0">
                <a:latin typeface="Times New Roman" panose="02020603050405020304" pitchFamily="18" charset="0"/>
                <a:cs typeface="Times New Roman" panose="02020603050405020304" pitchFamily="18" charset="0"/>
              </a:rPr>
              <a:t>http://www.idcquan.com/dianxin/525058.html</a:t>
            </a:r>
          </a:p>
        </p:txBody>
      </p:sp>
      <p:sp>
        <p:nvSpPr>
          <p:cNvPr id="21" name="矩形 20">
            <a:extLst>
              <a:ext uri="{FF2B5EF4-FFF2-40B4-BE49-F238E27FC236}">
                <a16:creationId xmlns:a16="http://schemas.microsoft.com/office/drawing/2014/main" id="{92985869-0659-4891-9C80-54158DB57ACD}"/>
              </a:ext>
            </a:extLst>
          </p:cNvPr>
          <p:cNvSpPr/>
          <p:nvPr/>
        </p:nvSpPr>
        <p:spPr>
          <a:xfrm>
            <a:off x="0" y="2411663"/>
            <a:ext cx="9144000" cy="2246769"/>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40G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带宽直通</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ChinaNet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骨干网机房，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双路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高压引入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专供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机楼使用。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机房整体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，每平方米电容量约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，高密度区可以达到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，采用双路供电，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总功率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6500KVA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，机房满载的情况下可提供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小时以上的后备时间。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1800KW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的柴油发电机组并集运行，油料库容量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吨以提供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小时的发电时间。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台下送风工业级精密制冷空调，每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台一组，每组有一台备份。</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自动气体消防系统，消防气体为惰性气体。</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400" dirty="0">
                <a:latin typeface="Times New Roman" panose="02020603050405020304" pitchFamily="18" charset="0"/>
                <a:cs typeface="Times New Roman" panose="02020603050405020304" pitchFamily="18" charset="0"/>
              </a:rPr>
              <a:t>http://www.netshield.cn/about/lx-idc.asp</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77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pic>
        <p:nvPicPr>
          <p:cNvPr id="4" name="图片 3">
            <a:extLst>
              <a:ext uri="{FF2B5EF4-FFF2-40B4-BE49-F238E27FC236}">
                <a16:creationId xmlns:a16="http://schemas.microsoft.com/office/drawing/2014/main" id="{4BD55E35-127A-471D-AD4E-8E0141459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51" y="1354347"/>
            <a:ext cx="4327870" cy="2880000"/>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矩形 10">
            <a:extLst>
              <a:ext uri="{FF2B5EF4-FFF2-40B4-BE49-F238E27FC236}">
                <a16:creationId xmlns:a16="http://schemas.microsoft.com/office/drawing/2014/main" id="{04001368-3821-4DD9-9CD1-77035DF2FAE2}"/>
              </a:ext>
            </a:extLst>
          </p:cNvPr>
          <p:cNvSpPr/>
          <p:nvPr/>
        </p:nvSpPr>
        <p:spPr>
          <a:xfrm>
            <a:off x="58631" y="4438643"/>
            <a:ext cx="8853173" cy="2308324"/>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该中心位于南湖北岸，作为集中式灾难备份机构，主要为建行全球业务提供每周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7×24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小时不间断的联机灾备服务，以防银行遭遇自然灾害、战争等摧毁，储户信息以防止丢失。</a:t>
            </a: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工程共七栋建筑，分别为综合办公楼，研发中心楼，呼叫中心办公楼，运维中心办公楼，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数据机房。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工程总建筑面积：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20.85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万平方米，总合同额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13.39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亿元，由中建三局集团有限公司负责承建。据介绍，目前工程正处于收尾阶段，各方面进展顺利，预计在今年年底可竣工投入使用。</a:t>
            </a:r>
          </a:p>
        </p:txBody>
      </p:sp>
      <p:pic>
        <p:nvPicPr>
          <p:cNvPr id="15" name="图片 14">
            <a:extLst>
              <a:ext uri="{FF2B5EF4-FFF2-40B4-BE49-F238E27FC236}">
                <a16:creationId xmlns:a16="http://schemas.microsoft.com/office/drawing/2014/main" id="{7F6F03B0-7E51-414A-8458-EAAF12B592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734424" y="422210"/>
            <a:ext cx="5369004" cy="828620"/>
          </a:xfrm>
          <a:prstGeom prst="rect">
            <a:avLst/>
          </a:prstGeom>
        </p:spPr>
      </p:pic>
      <p:pic>
        <p:nvPicPr>
          <p:cNvPr id="18" name="图片 17">
            <a:extLst>
              <a:ext uri="{FF2B5EF4-FFF2-40B4-BE49-F238E27FC236}">
                <a16:creationId xmlns:a16="http://schemas.microsoft.com/office/drawing/2014/main" id="{D067C764-76B8-44D0-B4E8-751F43935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913"/>
            <a:ext cx="3734424" cy="1173676"/>
          </a:xfrm>
          <a:prstGeom prst="rect">
            <a:avLst/>
          </a:prstGeom>
        </p:spPr>
      </p:pic>
      <p:pic>
        <p:nvPicPr>
          <p:cNvPr id="9" name="图片 8">
            <a:extLst>
              <a:ext uri="{FF2B5EF4-FFF2-40B4-BE49-F238E27FC236}">
                <a16:creationId xmlns:a16="http://schemas.microsoft.com/office/drawing/2014/main" id="{6E52578F-8F7D-4BFF-A166-DC2D3710B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348" y="1354347"/>
            <a:ext cx="4327870" cy="2880000"/>
          </a:xfrm>
          <a:prstGeom prst="round2DiagRect">
            <a:avLst>
              <a:gd name="adj1" fmla="val 16667"/>
              <a:gd name="adj2" fmla="val 0"/>
            </a:avLst>
          </a:prstGeom>
          <a:ln w="38100" cap="sq">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21609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xfrm>
            <a:off x="628650" y="1825625"/>
            <a:ext cx="8515350" cy="4351338"/>
          </a:xfrm>
        </p:spPr>
        <p:txBody>
          <a:bodyPr>
            <a:normAutofit/>
          </a:bodyPr>
          <a:lstStyle/>
          <a:p>
            <a:r>
              <a:rPr lang="zh-CN" altLang="en-US" dirty="0"/>
              <a:t>数据中心 </a:t>
            </a:r>
            <a:r>
              <a:rPr lang="en-US" altLang="zh-CN" dirty="0"/>
              <a:t>Data Center</a:t>
            </a:r>
          </a:p>
          <a:p>
            <a:pPr lvl="1"/>
            <a:r>
              <a:rPr lang="zh-CN" altLang="en-US" dirty="0"/>
              <a:t>维基百科</a:t>
            </a:r>
            <a:endParaRPr lang="en-US" altLang="zh-CN" dirty="0"/>
          </a:p>
          <a:p>
            <a:pPr lvl="2"/>
            <a:r>
              <a:rPr lang="zh-CN" altLang="en-US" dirty="0"/>
              <a:t>数据中心是一整套复杂的设施，不仅仅包括</a:t>
            </a:r>
            <a:r>
              <a:rPr lang="zh-CN" altLang="en-US" dirty="0">
                <a:solidFill>
                  <a:srgbClr val="FF0000"/>
                </a:solidFill>
              </a:rPr>
              <a:t>计算机</a:t>
            </a:r>
            <a:r>
              <a:rPr lang="zh-CN" altLang="en-US" dirty="0"/>
              <a:t>系统和其它与之配套的设备，包括</a:t>
            </a:r>
            <a:r>
              <a:rPr lang="zh-CN" altLang="en-US" dirty="0">
                <a:solidFill>
                  <a:srgbClr val="FF0000"/>
                </a:solidFill>
              </a:rPr>
              <a:t>通信</a:t>
            </a:r>
            <a:r>
              <a:rPr lang="zh-CN" altLang="en-US" dirty="0"/>
              <a:t>和</a:t>
            </a:r>
            <a:r>
              <a:rPr lang="zh-CN" altLang="en-US" dirty="0">
                <a:solidFill>
                  <a:srgbClr val="FF0000"/>
                </a:solidFill>
              </a:rPr>
              <a:t>存储</a:t>
            </a:r>
            <a:r>
              <a:rPr lang="zh-CN" altLang="en-US" dirty="0"/>
              <a:t>系统，还有</a:t>
            </a:r>
            <a:r>
              <a:rPr lang="zh-CN" altLang="en-US" dirty="0">
                <a:solidFill>
                  <a:srgbClr val="FF0000"/>
                </a:solidFill>
              </a:rPr>
              <a:t>冗余的数据通信</a:t>
            </a:r>
            <a:r>
              <a:rPr lang="zh-CN" altLang="en-US" dirty="0"/>
              <a:t>连接、</a:t>
            </a:r>
            <a:r>
              <a:rPr lang="zh-CN" altLang="en-US" dirty="0">
                <a:solidFill>
                  <a:srgbClr val="FF0000"/>
                </a:solidFill>
              </a:rPr>
              <a:t>环境控制设备</a:t>
            </a:r>
            <a:r>
              <a:rPr lang="zh-CN" altLang="en-US" dirty="0"/>
              <a:t>、</a:t>
            </a:r>
            <a:r>
              <a:rPr lang="zh-CN" altLang="en-US" dirty="0">
                <a:solidFill>
                  <a:srgbClr val="FF0000"/>
                </a:solidFill>
              </a:rPr>
              <a:t>监控设备</a:t>
            </a:r>
            <a:r>
              <a:rPr lang="zh-CN" altLang="en-US" dirty="0"/>
              <a:t>以及各种</a:t>
            </a:r>
            <a:r>
              <a:rPr lang="zh-CN" altLang="en-US" dirty="0">
                <a:solidFill>
                  <a:srgbClr val="FF0000"/>
                </a:solidFill>
              </a:rPr>
              <a:t>安全装置</a:t>
            </a:r>
            <a:r>
              <a:rPr lang="zh-CN" altLang="en-US" dirty="0"/>
              <a:t>。</a:t>
            </a:r>
            <a:endParaRPr lang="en-US" altLang="zh-CN" dirty="0"/>
          </a:p>
          <a:p>
            <a:pPr lvl="1"/>
            <a:r>
              <a:rPr lang="zh-CN" altLang="en-US" dirty="0"/>
              <a:t>谷歌</a:t>
            </a:r>
            <a:r>
              <a:rPr lang="en-US" altLang="zh-CN" dirty="0"/>
              <a:t>《The Datacenter as a Computer》</a:t>
            </a:r>
            <a:r>
              <a:rPr lang="zh-CN" altLang="en-US" dirty="0"/>
              <a:t> </a:t>
            </a:r>
            <a:endParaRPr lang="en-US" altLang="zh-CN" dirty="0"/>
          </a:p>
          <a:p>
            <a:pPr lvl="2"/>
            <a:r>
              <a:rPr lang="zh-CN" altLang="en-US" dirty="0"/>
              <a:t>多功能的建筑物，能容纳多个服务器以及通信设备。</a:t>
            </a:r>
            <a:endParaRPr lang="en-US" altLang="zh-CN" dirty="0"/>
          </a:p>
          <a:p>
            <a:pPr lvl="2"/>
            <a:r>
              <a:rPr lang="zh-CN" altLang="en-US" dirty="0"/>
              <a:t>这些设备被放置在一起是因为它们</a:t>
            </a:r>
            <a:r>
              <a:rPr lang="zh-CN" altLang="en-US" dirty="0">
                <a:solidFill>
                  <a:srgbClr val="FF0000"/>
                </a:solidFill>
              </a:rPr>
              <a:t>具有相同的对环境的要求</a:t>
            </a:r>
            <a:r>
              <a:rPr lang="zh-CN" altLang="en-US" dirty="0"/>
              <a:t>以及</a:t>
            </a:r>
            <a:r>
              <a:rPr lang="zh-CN" altLang="en-US" dirty="0">
                <a:solidFill>
                  <a:srgbClr val="FF0000"/>
                </a:solidFill>
              </a:rPr>
              <a:t>物理安全上的需</a:t>
            </a:r>
            <a:r>
              <a:rPr lang="zh-CN" altLang="en-US" dirty="0"/>
              <a:t>求，并且这样放置</a:t>
            </a:r>
            <a:r>
              <a:rPr lang="zh-CN" altLang="en-US" dirty="0">
                <a:solidFill>
                  <a:srgbClr val="FF0000"/>
                </a:solidFill>
              </a:rPr>
              <a:t>便于维护</a:t>
            </a:r>
            <a:r>
              <a:rPr lang="zh-CN" altLang="en-US" dirty="0"/>
              <a:t>，而并不仅仅是一些服务器的集合。</a:t>
            </a:r>
            <a:endParaRPr lang="en-US" altLang="zh-CN" dirty="0"/>
          </a:p>
        </p:txBody>
      </p:sp>
      <p:pic>
        <p:nvPicPr>
          <p:cNvPr id="9" name="图片 8">
            <a:extLst>
              <a:ext uri="{FF2B5EF4-FFF2-40B4-BE49-F238E27FC236}">
                <a16:creationId xmlns:a16="http://schemas.microsoft.com/office/drawing/2014/main" id="{4D1ACCFD-69BC-475F-81FD-13B635561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89" y="2520000"/>
            <a:ext cx="1104658" cy="1008000"/>
          </a:xfrm>
          <a:prstGeom prst="rect">
            <a:avLst/>
          </a:prstGeom>
        </p:spPr>
      </p:pic>
      <p:pic>
        <p:nvPicPr>
          <p:cNvPr id="11" name="图片 10">
            <a:extLst>
              <a:ext uri="{FF2B5EF4-FFF2-40B4-BE49-F238E27FC236}">
                <a16:creationId xmlns:a16="http://schemas.microsoft.com/office/drawing/2014/main" id="{C4CBCBB4-2C68-464C-96C2-64BC60B02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90" y="3960000"/>
            <a:ext cx="1097136" cy="1368000"/>
          </a:xfrm>
          <a:prstGeom prst="rect">
            <a:avLst/>
          </a:prstGeom>
        </p:spPr>
      </p:pic>
    </p:spTree>
    <p:extLst>
      <p:ext uri="{BB962C8B-B14F-4D97-AF65-F5344CB8AC3E}">
        <p14:creationId xmlns:p14="http://schemas.microsoft.com/office/powerpoint/2010/main" val="91640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9EDC4F-71BA-4E80-957D-AE3CF5A55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solidFill>
            <a:srgbClr val="FFFFFF">
              <a:alpha val="50196"/>
            </a:srgbClr>
          </a:solidFill>
        </p:spPr>
        <p:txBody>
          <a:bodyPr/>
          <a:lstStyle/>
          <a:p>
            <a:r>
              <a:rPr lang="zh-CN" altLang="en-US" dirty="0"/>
              <a:t>通俗称谓</a:t>
            </a:r>
            <a:endParaRPr lang="en-US" altLang="zh-CN" dirty="0"/>
          </a:p>
          <a:p>
            <a:pPr lvl="1"/>
            <a:r>
              <a:rPr lang="zh-CN" altLang="en-US" dirty="0"/>
              <a:t>服务器农场 </a:t>
            </a:r>
            <a:r>
              <a:rPr lang="en-US" altLang="zh-CN" dirty="0"/>
              <a:t>Server Farm</a:t>
            </a:r>
            <a:endParaRPr lang="zh-CN" altLang="en-US" dirty="0"/>
          </a:p>
        </p:txBody>
      </p:sp>
      <p:pic>
        <p:nvPicPr>
          <p:cNvPr id="8" name="图片 7">
            <a:extLst>
              <a:ext uri="{FF2B5EF4-FFF2-40B4-BE49-F238E27FC236}">
                <a16:creationId xmlns:a16="http://schemas.microsoft.com/office/drawing/2014/main" id="{AA6870B7-C9C2-4C48-8990-E705C5872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0" y="3060000"/>
            <a:ext cx="4048524" cy="2880000"/>
          </a:xfrm>
          <a:prstGeom prst="rect">
            <a:avLst/>
          </a:prstGeom>
          <a:ln>
            <a:noFill/>
          </a:ln>
          <a:effectLst>
            <a:softEdge rad="112500"/>
          </a:effectLst>
        </p:spPr>
      </p:pic>
    </p:spTree>
    <p:extLst>
      <p:ext uri="{BB962C8B-B14F-4D97-AF65-F5344CB8AC3E}">
        <p14:creationId xmlns:p14="http://schemas.microsoft.com/office/powerpoint/2010/main" val="7581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授课目标</a:t>
            </a:r>
          </a:p>
        </p:txBody>
      </p:sp>
      <p:sp>
        <p:nvSpPr>
          <p:cNvPr id="3" name="内容占位符 2"/>
          <p:cNvSpPr>
            <a:spLocks noGrp="1"/>
          </p:cNvSpPr>
          <p:nvPr>
            <p:ph idx="1"/>
          </p:nvPr>
        </p:nvSpPr>
        <p:spPr>
          <a:xfrm>
            <a:off x="628650" y="1825625"/>
            <a:ext cx="7886700" cy="4680000"/>
          </a:xfrm>
        </p:spPr>
        <p:txBody>
          <a:bodyPr>
            <a:normAutofit fontScale="92500" lnSpcReduction="10000"/>
          </a:bodyPr>
          <a:lstStyle/>
          <a:p>
            <a:r>
              <a:rPr lang="zh-CN" altLang="en-US" dirty="0"/>
              <a:t>工程实践方面</a:t>
            </a:r>
            <a:endParaRPr lang="en-US" altLang="zh-CN" dirty="0"/>
          </a:p>
          <a:p>
            <a:pPr lvl="1"/>
            <a:r>
              <a:rPr lang="zh-CN" altLang="en-US" dirty="0"/>
              <a:t>能初步完成数据中心实际部署</a:t>
            </a:r>
            <a:endParaRPr lang="en-US" altLang="zh-CN" dirty="0"/>
          </a:p>
          <a:p>
            <a:pPr lvl="2"/>
            <a:r>
              <a:rPr lang="en-US" altLang="zh-CN" i="1" dirty="0"/>
              <a:t>OpenStack, Swarm, Mesos, Kubernetes (k8s)</a:t>
            </a:r>
          </a:p>
          <a:p>
            <a:pPr lvl="1"/>
            <a:r>
              <a:rPr lang="zh-CN" altLang="en-US" dirty="0"/>
              <a:t>具备运行、维护、使用基础技能</a:t>
            </a:r>
            <a:endParaRPr lang="en-US" altLang="zh-CN" dirty="0"/>
          </a:p>
          <a:p>
            <a:pPr lvl="2"/>
            <a:r>
              <a:rPr lang="en-US" altLang="zh-CN" i="1" dirty="0"/>
              <a:t>Linux, Bash, Object Storage, Vagrant, </a:t>
            </a:r>
            <a:r>
              <a:rPr lang="en-US" altLang="zh-CN" i="1" dirty="0" err="1"/>
              <a:t>VirtualBox</a:t>
            </a:r>
            <a:r>
              <a:rPr lang="en-US" altLang="zh-CN" i="1" dirty="0"/>
              <a:t>, Docker</a:t>
            </a:r>
          </a:p>
          <a:p>
            <a:r>
              <a:rPr lang="zh-CN" altLang="en-US" dirty="0"/>
              <a:t>学术探索方面</a:t>
            </a:r>
            <a:endParaRPr lang="en-US" altLang="zh-CN" dirty="0"/>
          </a:p>
          <a:p>
            <a:pPr lvl="1"/>
            <a:r>
              <a:rPr lang="zh-CN" altLang="en-US" dirty="0"/>
              <a:t>熟悉相关领域前沿技术与进展</a:t>
            </a:r>
            <a:endParaRPr lang="en-US" altLang="zh-CN" dirty="0"/>
          </a:p>
          <a:p>
            <a:pPr lvl="2"/>
            <a:r>
              <a:rPr lang="zh-CN" altLang="en-US" i="1" dirty="0"/>
              <a:t>虚拟化、软件定义</a:t>
            </a:r>
            <a:r>
              <a:rPr lang="en-US" altLang="zh-CN" i="1" dirty="0"/>
              <a:t>(</a:t>
            </a:r>
            <a:r>
              <a:rPr lang="zh-CN" altLang="en-US" i="1" dirty="0"/>
              <a:t>网络、存储</a:t>
            </a:r>
            <a:r>
              <a:rPr lang="en-US" altLang="zh-CN" i="1" dirty="0"/>
              <a:t>)</a:t>
            </a:r>
          </a:p>
          <a:p>
            <a:pPr lvl="1"/>
            <a:r>
              <a:rPr lang="zh-CN" altLang="en-US" dirty="0"/>
              <a:t>能独立开展相关领域创新性研究</a:t>
            </a:r>
            <a:endParaRPr lang="en-US" altLang="zh-CN" dirty="0"/>
          </a:p>
          <a:p>
            <a:pPr lvl="2"/>
            <a:r>
              <a:rPr lang="zh-CN" altLang="en-US" i="1" dirty="0"/>
              <a:t>监控管理、调度迁移、应用、可靠、节能、安全</a:t>
            </a:r>
            <a:endParaRPr lang="en-US" altLang="zh-CN" i="1" dirty="0"/>
          </a:p>
          <a:p>
            <a:r>
              <a:rPr lang="zh-CN" altLang="en-US" dirty="0"/>
              <a:t>评分</a:t>
            </a:r>
            <a:endParaRPr lang="en-US" altLang="zh-CN" dirty="0"/>
          </a:p>
          <a:p>
            <a:pPr lvl="1"/>
            <a:r>
              <a:rPr lang="zh-CN" altLang="en-US" dirty="0"/>
              <a:t>分组研讨</a:t>
            </a:r>
            <a:r>
              <a:rPr lang="en-US" altLang="zh-CN" dirty="0"/>
              <a:t>50%</a:t>
            </a:r>
          </a:p>
          <a:p>
            <a:pPr lvl="1"/>
            <a:r>
              <a:rPr lang="zh-CN" altLang="en-US" dirty="0"/>
              <a:t>实验报告</a:t>
            </a:r>
            <a:r>
              <a:rPr lang="en-US" altLang="zh-CN" dirty="0"/>
              <a:t>50%</a:t>
            </a:r>
            <a:endParaRPr lang="zh-CN" altLang="en-US" dirty="0"/>
          </a:p>
        </p:txBody>
      </p:sp>
    </p:spTree>
    <p:extLst>
      <p:ext uri="{BB962C8B-B14F-4D97-AF65-F5344CB8AC3E}">
        <p14:creationId xmlns:p14="http://schemas.microsoft.com/office/powerpoint/2010/main" val="39353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何谓数据中心</a:t>
            </a:r>
          </a:p>
        </p:txBody>
      </p:sp>
      <p:sp>
        <p:nvSpPr>
          <p:cNvPr id="3" name="内容占位符 2"/>
          <p:cNvSpPr>
            <a:spLocks noGrp="1"/>
          </p:cNvSpPr>
          <p:nvPr>
            <p:ph idx="1"/>
          </p:nvPr>
        </p:nvSpPr>
        <p:spPr/>
        <p:txBody>
          <a:bodyPr/>
          <a:lstStyle/>
          <a:p>
            <a:r>
              <a:rPr lang="zh-CN" altLang="en-US" dirty="0"/>
              <a:t>用于安置计算机系统及相关部件的设施</a:t>
            </a:r>
            <a:endParaRPr lang="en-US" altLang="zh-CN" dirty="0"/>
          </a:p>
          <a:p>
            <a:pPr lvl="1"/>
            <a:r>
              <a:rPr lang="zh-CN" altLang="en-US" dirty="0"/>
              <a:t>电信运营商和企业、部门灾备中心</a:t>
            </a:r>
            <a:endParaRPr lang="en-US" altLang="zh-CN" dirty="0"/>
          </a:p>
          <a:p>
            <a:r>
              <a:rPr lang="zh-CN" altLang="en-US" dirty="0"/>
              <a:t>一般包含</a:t>
            </a:r>
            <a:endParaRPr lang="en-US" altLang="zh-CN" dirty="0"/>
          </a:p>
          <a:p>
            <a:pPr lvl="1"/>
            <a:r>
              <a:rPr lang="zh-CN" altLang="en-US" dirty="0"/>
              <a:t>冗余和备用电源</a:t>
            </a:r>
            <a:endParaRPr lang="en-US" altLang="zh-CN" dirty="0"/>
          </a:p>
          <a:p>
            <a:pPr lvl="1"/>
            <a:r>
              <a:rPr lang="zh-CN" altLang="en-US" dirty="0"/>
              <a:t>冗余数据通信连接</a:t>
            </a:r>
            <a:endParaRPr lang="en-US" altLang="zh-CN" dirty="0"/>
          </a:p>
          <a:p>
            <a:pPr lvl="1"/>
            <a:r>
              <a:rPr lang="zh-CN" altLang="en-US" dirty="0"/>
              <a:t>环境控制（空调）</a:t>
            </a:r>
            <a:endParaRPr lang="en-US" altLang="zh-CN" dirty="0"/>
          </a:p>
          <a:p>
            <a:pPr lvl="1"/>
            <a:r>
              <a:rPr lang="zh-CN" altLang="en-US" dirty="0"/>
              <a:t>安全设备（灭火器、监控）</a:t>
            </a:r>
          </a:p>
        </p:txBody>
      </p:sp>
    </p:spTree>
    <p:extLst>
      <p:ext uri="{BB962C8B-B14F-4D97-AF65-F5344CB8AC3E}">
        <p14:creationId xmlns:p14="http://schemas.microsoft.com/office/powerpoint/2010/main" val="252107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9144000" cy="6858000"/>
          </a:xfrm>
          <a:prstGeom prst="rect">
            <a:avLst/>
          </a:prstGeom>
        </p:spPr>
      </p:pic>
      <p:sp>
        <p:nvSpPr>
          <p:cNvPr id="2" name="标题 1"/>
          <p:cNvSpPr>
            <a:spLocks noGrp="1"/>
          </p:cNvSpPr>
          <p:nvPr>
            <p:ph type="title"/>
          </p:nvPr>
        </p:nvSpPr>
        <p:spPr/>
        <p:txBody>
          <a:bodyPr/>
          <a:lstStyle/>
          <a:p>
            <a:r>
              <a:rPr lang="zh-CN" altLang="en-US" dirty="0">
                <a:solidFill>
                  <a:schemeClr val="bg1"/>
                </a:solidFill>
              </a:rPr>
              <a:t>起源</a:t>
            </a:r>
          </a:p>
        </p:txBody>
      </p:sp>
      <p:sp>
        <p:nvSpPr>
          <p:cNvPr id="3" name="内容占位符 2"/>
          <p:cNvSpPr>
            <a:spLocks noGrp="1"/>
          </p:cNvSpPr>
          <p:nvPr>
            <p:ph idx="1"/>
          </p:nvPr>
        </p:nvSpPr>
        <p:spPr>
          <a:xfrm>
            <a:off x="628650" y="1825625"/>
            <a:ext cx="7886700" cy="3600000"/>
          </a:xfrm>
          <a:solidFill>
            <a:srgbClr val="FFFFFF">
              <a:alpha val="65000"/>
            </a:srgbClr>
          </a:solidFill>
        </p:spPr>
        <p:txBody>
          <a:bodyPr/>
          <a:lstStyle/>
          <a:p>
            <a:r>
              <a:rPr lang="zh-CN" altLang="en-US" dirty="0"/>
              <a:t>数据中心的概念起源于</a:t>
            </a:r>
            <a:r>
              <a:rPr lang="en-US" altLang="zh-CN" dirty="0"/>
              <a:t>20</a:t>
            </a:r>
            <a:r>
              <a:rPr lang="zh-CN" altLang="en-US" dirty="0"/>
              <a:t>世纪</a:t>
            </a:r>
            <a:r>
              <a:rPr lang="en-US" altLang="zh-CN" dirty="0"/>
              <a:t>50</a:t>
            </a:r>
            <a:r>
              <a:rPr lang="zh-CN" altLang="en-US" dirty="0"/>
              <a:t>年代末，当时美国航空公司与</a:t>
            </a:r>
            <a:r>
              <a:rPr lang="en-US" altLang="zh-CN" dirty="0"/>
              <a:t>IBM</a:t>
            </a:r>
            <a:r>
              <a:rPr lang="zh-CN" altLang="en-US" dirty="0"/>
              <a:t>合作，创建一个属于美国</a:t>
            </a:r>
            <a:r>
              <a:rPr lang="en-US" altLang="zh-CN" dirty="0"/>
              <a:t>Sabre</a:t>
            </a:r>
            <a:r>
              <a:rPr lang="zh-CN" altLang="en-US" dirty="0"/>
              <a:t>公司的乘客预定系统，使其主要商业领域的这一部分变得自动化。</a:t>
            </a:r>
            <a:endParaRPr lang="en-US" altLang="zh-CN" dirty="0"/>
          </a:p>
          <a:p>
            <a:r>
              <a:rPr lang="en-US" altLang="zh-CN" dirty="0"/>
              <a:t>1960</a:t>
            </a:r>
            <a:r>
              <a:rPr lang="zh-CN" altLang="en-US" dirty="0"/>
              <a:t>年，数据处理系统的概念成为现实，它用于创建和管理飞机订座系统，让任何地方的任何代理点都可以及时获取电子数据，从此开启了企业级的数据中心大门。</a:t>
            </a:r>
            <a:endParaRPr lang="en-US" altLang="zh-CN" dirty="0"/>
          </a:p>
        </p:txBody>
      </p:sp>
    </p:spTree>
    <p:extLst>
      <p:ext uri="{BB962C8B-B14F-4D97-AF65-F5344CB8AC3E}">
        <p14:creationId xmlns:p14="http://schemas.microsoft.com/office/powerpoint/2010/main" val="163238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p>
        </p:txBody>
      </p:sp>
      <p:sp>
        <p:nvSpPr>
          <p:cNvPr id="3" name="内容占位符 2"/>
          <p:cNvSpPr>
            <a:spLocks noGrp="1"/>
          </p:cNvSpPr>
          <p:nvPr>
            <p:ph idx="1"/>
          </p:nvPr>
        </p:nvSpPr>
        <p:spPr/>
        <p:txBody>
          <a:bodyPr>
            <a:normAutofit fontScale="47500" lnSpcReduction="20000"/>
          </a:bodyPr>
          <a:lstStyle/>
          <a:p>
            <a:pPr>
              <a:lnSpc>
                <a:spcPct val="120000"/>
              </a:lnSpc>
            </a:pPr>
            <a:r>
              <a:rPr lang="en-US" altLang="zh-CN" b="1" dirty="0"/>
              <a:t>1997</a:t>
            </a:r>
            <a:r>
              <a:rPr lang="zh-CN" altLang="en-US" dirty="0"/>
              <a:t>：苹果公司创建了一款名为</a:t>
            </a:r>
            <a:r>
              <a:rPr lang="en-US" altLang="zh-CN" dirty="0"/>
              <a:t>Virtual PC</a:t>
            </a:r>
            <a:r>
              <a:rPr lang="zh-CN" altLang="en-US" dirty="0"/>
              <a:t>的程序并通过</a:t>
            </a:r>
            <a:r>
              <a:rPr lang="en-US" altLang="zh-CN" dirty="0"/>
              <a:t>Connectix</a:t>
            </a:r>
            <a:r>
              <a:rPr lang="zh-CN" altLang="en-US" dirty="0"/>
              <a:t>公司卖了出去。</a:t>
            </a:r>
            <a:r>
              <a:rPr lang="en-US" altLang="zh-CN" dirty="0"/>
              <a:t>Virtual PC</a:t>
            </a:r>
            <a:r>
              <a:rPr lang="zh-CN" altLang="en-US" dirty="0"/>
              <a:t>就像</a:t>
            </a:r>
            <a:r>
              <a:rPr lang="en-US" altLang="zh-CN" dirty="0" err="1"/>
              <a:t>SoftPC</a:t>
            </a:r>
            <a:r>
              <a:rPr lang="zh-CN" altLang="en-US" dirty="0"/>
              <a:t>一样允许用户在</a:t>
            </a:r>
            <a:r>
              <a:rPr lang="en-US" altLang="zh-CN" dirty="0"/>
              <a:t>Mac</a:t>
            </a:r>
            <a:r>
              <a:rPr lang="zh-CN" altLang="en-US" dirty="0"/>
              <a:t>电脑上运行窗口副本，以解决软件不兼容的问题。</a:t>
            </a:r>
          </a:p>
          <a:p>
            <a:pPr>
              <a:lnSpc>
                <a:spcPct val="120000"/>
              </a:lnSpc>
            </a:pPr>
            <a:r>
              <a:rPr lang="en-US" altLang="zh-CN" b="1" dirty="0"/>
              <a:t>1999</a:t>
            </a:r>
            <a:r>
              <a:rPr lang="zh-CN" altLang="en-US" dirty="0"/>
              <a:t>：</a:t>
            </a:r>
            <a:r>
              <a:rPr lang="en-US" altLang="zh-CN" dirty="0"/>
              <a:t>VMware</a:t>
            </a:r>
            <a:r>
              <a:rPr lang="zh-CN" altLang="en-US" dirty="0"/>
              <a:t>公司开始销售类似于</a:t>
            </a:r>
            <a:r>
              <a:rPr lang="en-US" altLang="zh-CN" dirty="0"/>
              <a:t>Virtual PC</a:t>
            </a:r>
            <a:r>
              <a:rPr lang="zh-CN" altLang="en-US" dirty="0"/>
              <a:t>的</a:t>
            </a:r>
            <a:r>
              <a:rPr lang="en-US" altLang="zh-CN" dirty="0"/>
              <a:t>VMware Workstation</a:t>
            </a:r>
            <a:r>
              <a:rPr lang="zh-CN" altLang="en-US" dirty="0"/>
              <a:t>。最初的版本只能在</a:t>
            </a:r>
            <a:r>
              <a:rPr lang="en-US" altLang="zh-CN" dirty="0"/>
              <a:t>Windows</a:t>
            </a:r>
            <a:r>
              <a:rPr lang="zh-CN" altLang="en-US" dirty="0"/>
              <a:t>系统上运行，后来也支持其他操作系统。</a:t>
            </a:r>
            <a:r>
              <a:rPr lang="en-US" altLang="zh-CN" dirty="0"/>
              <a:t>Salesforce.com</a:t>
            </a:r>
            <a:r>
              <a:rPr lang="zh-CN" altLang="en-US" dirty="0"/>
              <a:t>开创了通过一个简单网站交付企业应用的概念。</a:t>
            </a:r>
          </a:p>
          <a:p>
            <a:pPr>
              <a:lnSpc>
                <a:spcPct val="120000"/>
              </a:lnSpc>
            </a:pPr>
            <a:r>
              <a:rPr lang="en-US" altLang="zh-CN" b="1" dirty="0"/>
              <a:t>2001</a:t>
            </a:r>
            <a:r>
              <a:rPr lang="zh-CN" altLang="en-US" dirty="0"/>
              <a:t>：</a:t>
            </a:r>
            <a:r>
              <a:rPr lang="en-US" altLang="zh-CN" dirty="0"/>
              <a:t>VMware ESX</a:t>
            </a:r>
            <a:r>
              <a:rPr lang="zh-CN" altLang="en-US" dirty="0"/>
              <a:t>发行，这是一款裸机管理程序，可直接在服务器硬件上运行，无需额外的底层操作系统。</a:t>
            </a:r>
          </a:p>
          <a:p>
            <a:pPr>
              <a:lnSpc>
                <a:spcPct val="120000"/>
              </a:lnSpc>
            </a:pPr>
            <a:r>
              <a:rPr lang="en-US" altLang="zh-CN" b="1" dirty="0"/>
              <a:t>2002</a:t>
            </a:r>
            <a:r>
              <a:rPr lang="zh-CN" altLang="en-US" dirty="0"/>
              <a:t>：亚马逊</a:t>
            </a:r>
            <a:r>
              <a:rPr lang="en-US" altLang="zh-CN" dirty="0"/>
              <a:t>AWS</a:t>
            </a:r>
            <a:r>
              <a:rPr lang="zh-CN" altLang="en-US" dirty="0"/>
              <a:t>开始发展一套以云技术为基础的服务，包括存储、计算和通过“</a:t>
            </a:r>
            <a:r>
              <a:rPr lang="en-US" altLang="zh-CN" dirty="0"/>
              <a:t>Amazon Mechanical Turk”</a:t>
            </a:r>
            <a:r>
              <a:rPr lang="zh-CN" altLang="en-US" dirty="0"/>
              <a:t>实现的人工智能。</a:t>
            </a:r>
          </a:p>
          <a:p>
            <a:pPr>
              <a:lnSpc>
                <a:spcPct val="120000"/>
              </a:lnSpc>
            </a:pPr>
            <a:r>
              <a:rPr lang="en-US" altLang="zh-CN" b="1" dirty="0"/>
              <a:t>2006</a:t>
            </a:r>
            <a:r>
              <a:rPr lang="zh-CN" altLang="en-US" dirty="0"/>
              <a:t>：亚马逊</a:t>
            </a:r>
            <a:r>
              <a:rPr lang="en-US" altLang="zh-CN" dirty="0"/>
              <a:t>AWS</a:t>
            </a:r>
            <a:r>
              <a:rPr lang="zh-CN" altLang="en-US" dirty="0"/>
              <a:t>开始以网络服务的形式向企业提供</a:t>
            </a:r>
            <a:r>
              <a:rPr lang="en-US" altLang="zh-CN" dirty="0"/>
              <a:t>IT</a:t>
            </a:r>
            <a:r>
              <a:rPr lang="zh-CN" altLang="en-US" dirty="0"/>
              <a:t>基础设施服务，现在通常被称为“云计算”。</a:t>
            </a:r>
          </a:p>
          <a:p>
            <a:pPr>
              <a:lnSpc>
                <a:spcPct val="120000"/>
              </a:lnSpc>
            </a:pPr>
            <a:r>
              <a:rPr lang="en-US" altLang="zh-CN" b="1" dirty="0"/>
              <a:t>2007</a:t>
            </a:r>
            <a:r>
              <a:rPr lang="zh-CN" altLang="en-US" dirty="0"/>
              <a:t>：</a:t>
            </a:r>
            <a:r>
              <a:rPr lang="en-US" altLang="zh-CN" dirty="0"/>
              <a:t>Sun Microsystems</a:t>
            </a:r>
            <a:r>
              <a:rPr lang="zh-CN" altLang="en-US" dirty="0"/>
              <a:t>公司采用了模块化数据中心，改变了企业计算的基础经济学。</a:t>
            </a:r>
          </a:p>
          <a:p>
            <a:pPr>
              <a:lnSpc>
                <a:spcPct val="120000"/>
              </a:lnSpc>
            </a:pPr>
            <a:r>
              <a:rPr lang="en-US" altLang="zh-CN" b="1" dirty="0"/>
              <a:t>2011</a:t>
            </a:r>
            <a:r>
              <a:rPr lang="zh-CN" altLang="en-US" dirty="0"/>
              <a:t>：</a:t>
            </a:r>
            <a:r>
              <a:rPr lang="en-US" altLang="zh-CN" dirty="0"/>
              <a:t>Facebook</a:t>
            </a:r>
            <a:r>
              <a:rPr lang="zh-CN" altLang="en-US" dirty="0"/>
              <a:t>发起了开放式计算项目，倡导全行业分享技术参数和实践经验，用以创建最节能、经济的数据中心。</a:t>
            </a:r>
          </a:p>
          <a:p>
            <a:pPr>
              <a:lnSpc>
                <a:spcPct val="120000"/>
              </a:lnSpc>
            </a:pPr>
            <a:r>
              <a:rPr lang="en-US" altLang="zh-CN" b="1" dirty="0"/>
              <a:t>2012</a:t>
            </a:r>
            <a:r>
              <a:rPr lang="zh-CN" altLang="en-US" dirty="0"/>
              <a:t>：调查显示</a:t>
            </a:r>
            <a:r>
              <a:rPr lang="en-US" altLang="zh-CN" dirty="0"/>
              <a:t>38%</a:t>
            </a:r>
            <a:r>
              <a:rPr lang="zh-CN" altLang="en-US" dirty="0"/>
              <a:t>的企业已经使用云，</a:t>
            </a:r>
            <a:r>
              <a:rPr lang="en-US" altLang="zh-CN" dirty="0"/>
              <a:t>28%</a:t>
            </a:r>
            <a:r>
              <a:rPr lang="zh-CN" altLang="en-US" dirty="0"/>
              <a:t>的企业计划开始使用或扩建云。</a:t>
            </a:r>
          </a:p>
          <a:p>
            <a:pPr>
              <a:lnSpc>
                <a:spcPct val="120000"/>
              </a:lnSpc>
            </a:pPr>
            <a:r>
              <a:rPr lang="en-US" altLang="zh-CN" b="1" dirty="0"/>
              <a:t>2013</a:t>
            </a:r>
            <a:r>
              <a:rPr lang="zh-CN" altLang="en-US" dirty="0"/>
              <a:t>：</a:t>
            </a:r>
            <a:r>
              <a:rPr lang="en-US" altLang="zh-CN" dirty="0" err="1"/>
              <a:t>Telcordia</a:t>
            </a:r>
            <a:r>
              <a:rPr lang="zh-CN" altLang="en-US" dirty="0"/>
              <a:t>公司发布了有关电信数据中心设备和空间的一般要求。文件提出了对于数据中心设备和空间的最小空间和环境要求。谷歌在</a:t>
            </a:r>
            <a:r>
              <a:rPr lang="en-US" altLang="zh-CN" dirty="0"/>
              <a:t>2013</a:t>
            </a:r>
            <a:r>
              <a:rPr lang="zh-CN" altLang="en-US" dirty="0"/>
              <a:t>年投资</a:t>
            </a:r>
            <a:r>
              <a:rPr lang="en-US" altLang="zh-CN" dirty="0"/>
              <a:t>73.5</a:t>
            </a:r>
            <a:r>
              <a:rPr lang="zh-CN" altLang="en-US" dirty="0"/>
              <a:t>亿美元的巨额资金用于建设网络基础设施。这项开销是用于谷歌全球数据中心网络的大规模扩建。</a:t>
            </a:r>
          </a:p>
        </p:txBody>
      </p:sp>
    </p:spTree>
    <p:extLst>
      <p:ext uri="{BB962C8B-B14F-4D97-AF65-F5344CB8AC3E}">
        <p14:creationId xmlns:p14="http://schemas.microsoft.com/office/powerpoint/2010/main" val="261599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pic>
        <p:nvPicPr>
          <p:cNvPr id="1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000" y="1837501"/>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868775"/>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0000" y="43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3"/>
                                        </p:tgtEl>
                                        <p:attrNameLst>
                                          <p:attrName>style.opacity</p:attrName>
                                        </p:attrNameLst>
                                      </p:cBhvr>
                                      <p:to>
                                        <p:strVal val="0.5"/>
                                      </p:to>
                                    </p:set>
                                    <p:animEffect filter="image" prLst="opacity: 0.5">
                                      <p:cBhvr rctx="IE">
                                        <p:cTn id="17" dur="indefinite"/>
                                        <p:tgtEl>
                                          <p:spTgt spid="13"/>
                                        </p:tgtEl>
                                      </p:cBhvr>
                                    </p:animEffect>
                                  </p:childTnLst>
                                </p:cTn>
                              </p:par>
                              <p:par>
                                <p:cTn id="18" presetID="9" presetClass="emph" presetSubtype="0" nodeType="withEffect">
                                  <p:stCondLst>
                                    <p:cond delay="0"/>
                                  </p:stCondLst>
                                  <p:childTnLst>
                                    <p:set>
                                      <p:cBhvr>
                                        <p:cTn id="19" dur="indefinite"/>
                                        <p:tgtEl>
                                          <p:spTgt spid="14"/>
                                        </p:tgtEl>
                                        <p:attrNameLst>
                                          <p:attrName>style.opacity</p:attrName>
                                        </p:attrNameLst>
                                      </p:cBhvr>
                                      <p:to>
                                        <p:strVal val="0.5"/>
                                      </p:to>
                                    </p:set>
                                    <p:animEffect filter="image" prLst="opacity: 0.5">
                                      <p:cBhvr rctx="IE">
                                        <p:cTn id="20" dur="indefinite"/>
                                        <p:tgtEl>
                                          <p:spTgt spid="14"/>
                                        </p:tgtEl>
                                      </p:cBhvr>
                                    </p:animEffect>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17"/>
                                        </p:tgtEl>
                                        <p:attrNameLst>
                                          <p:attrName>style.opacity</p:attrName>
                                        </p:attrNameLst>
                                      </p:cBhvr>
                                      <p:to>
                                        <p:strVal val="0.5"/>
                                      </p:to>
                                    </p:set>
                                    <p:animEffect filter="image" prLst="opacity: 0.5">
                                      <p:cBhvr rctx="IE">
                                        <p:cTn id="49" dur="indefinite"/>
                                        <p:tgtEl>
                                          <p:spTgt spid="17"/>
                                        </p:tgtEl>
                                      </p:cBhvr>
                                    </p:animEffect>
                                  </p:childTnLst>
                                </p:cTn>
                              </p:par>
                              <p:par>
                                <p:cTn id="50" presetID="9" presetClass="emph" presetSubtype="0" nodeType="withEffect">
                                  <p:stCondLst>
                                    <p:cond delay="0"/>
                                  </p:stCondLst>
                                  <p:childTnLst>
                                    <p:set>
                                      <p:cBhvr>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19"/>
                                        </p:tgtEl>
                                        <p:attrNameLst>
                                          <p:attrName>style.opacity</p:attrName>
                                        </p:attrNameLst>
                                      </p:cBhvr>
                                      <p:to>
                                        <p:strVal val="0.5"/>
                                      </p:to>
                                    </p:set>
                                    <p:animEffect filter="image" prLst="opacity: 0.5">
                                      <p:cBhvr rctx="IE">
                                        <p:cTn id="65" dur="indefinite"/>
                                        <p:tgtEl>
                                          <p:spTgt spid="19"/>
                                        </p:tgtEl>
                                      </p:cBhvr>
                                    </p:animEffect>
                                  </p:childTnLst>
                                </p:cTn>
                              </p:par>
                              <p:par>
                                <p:cTn id="66" presetID="9" presetClass="emph" presetSubtype="0" nodeType="withEffect">
                                  <p:stCondLst>
                                    <p:cond delay="0"/>
                                  </p:stCondLst>
                                  <p:childTnLst>
                                    <p:set>
                                      <p:cBhvr>
                                        <p:cTn id="67" dur="indefinite"/>
                                        <p:tgtEl>
                                          <p:spTgt spid="20"/>
                                        </p:tgtEl>
                                        <p:attrNameLst>
                                          <p:attrName>style.opacity</p:attrName>
                                        </p:attrNameLst>
                                      </p:cBhvr>
                                      <p:to>
                                        <p:strVal val="0.5"/>
                                      </p:to>
                                    </p:set>
                                    <p:animEffect filter="image" prLst="opacity: 0.5">
                                      <p:cBhvr rctx="IE">
                                        <p:cTn id="68" dur="indefinite"/>
                                        <p:tgtEl>
                                          <p:spTgt spid="20"/>
                                        </p:tgtEl>
                                      </p:cBhvr>
                                    </p:animEffect>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mph" presetSubtype="0" nodeType="clickEffect">
                                  <p:stCondLst>
                                    <p:cond delay="0"/>
                                  </p:stCondLst>
                                  <p:childTnLst>
                                    <p:set>
                                      <p:cBhvr>
                                        <p:cTn id="80" dur="indefinite"/>
                                        <p:tgtEl>
                                          <p:spTgt spid="21"/>
                                        </p:tgtEl>
                                        <p:attrNameLst>
                                          <p:attrName>style.opacity</p:attrName>
                                        </p:attrNameLst>
                                      </p:cBhvr>
                                      <p:to>
                                        <p:strVal val="0.5"/>
                                      </p:to>
                                    </p:set>
                                    <p:animEffect filter="image" prLst="opacity: 0.5">
                                      <p:cBhvr rctx="IE">
                                        <p:cTn id="81" dur="indefinite"/>
                                        <p:tgtEl>
                                          <p:spTgt spid="21"/>
                                        </p:tgtEl>
                                      </p:cBhvr>
                                    </p:animEffect>
                                  </p:childTnLst>
                                </p:cTn>
                              </p:par>
                              <p:par>
                                <p:cTn id="82" presetID="9" presetClass="emph" presetSubtype="0" nodeType="withEffect">
                                  <p:stCondLst>
                                    <p:cond delay="0"/>
                                  </p:stCondLst>
                                  <p:childTnLst>
                                    <p:set>
                                      <p:cBhvr>
                                        <p:cTn id="83" dur="indefinite"/>
                                        <p:tgtEl>
                                          <p:spTgt spid="22"/>
                                        </p:tgtEl>
                                        <p:attrNameLst>
                                          <p:attrName>style.opacity</p:attrName>
                                        </p:attrNameLst>
                                      </p:cBhvr>
                                      <p:to>
                                        <p:strVal val="0.5"/>
                                      </p:to>
                                    </p:set>
                                    <p:animEffect filter="image" prLst="opacity: 0.5">
                                      <p:cBhvr rctx="IE">
                                        <p:cTn id="84" dur="indefinite"/>
                                        <p:tgtEl>
                                          <p:spTgt spid="22"/>
                                        </p:tgtEl>
                                      </p:cBhvr>
                                    </p:animEffect>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grpSp>
        <p:nvGrpSpPr>
          <p:cNvPr id="3" name="组合 7"/>
          <p:cNvGrpSpPr>
            <a:grpSpLocks/>
          </p:cNvGrpSpPr>
          <p:nvPr/>
        </p:nvGrpSpPr>
        <p:grpSpPr bwMode="auto">
          <a:xfrm>
            <a:off x="2964677" y="2000418"/>
            <a:ext cx="3080254" cy="3916556"/>
            <a:chOff x="3501887" y="1740935"/>
            <a:chExt cx="3638550" cy="462754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887" y="1740935"/>
              <a:ext cx="3638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636687" y="5982253"/>
              <a:ext cx="2910761" cy="38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Netherlands</a:t>
              </a:r>
              <a:endParaRPr lang="zh-CN" altLang="en-US" sz="1524" dirty="0">
                <a:latin typeface="Times New Roman" panose="02020603050405020304" pitchFamily="18" charset="0"/>
                <a:cs typeface="Times New Roman" panose="02020603050405020304" pitchFamily="18" charset="0"/>
              </a:endParaRPr>
            </a:p>
          </p:txBody>
        </p:sp>
      </p:grpSp>
      <p:grpSp>
        <p:nvGrpSpPr>
          <p:cNvPr id="7" name="组合 8"/>
          <p:cNvGrpSpPr>
            <a:grpSpLocks/>
          </p:cNvGrpSpPr>
          <p:nvPr/>
        </p:nvGrpSpPr>
        <p:grpSpPr bwMode="auto">
          <a:xfrm>
            <a:off x="683380" y="2000418"/>
            <a:ext cx="7642847" cy="4236886"/>
            <a:chOff x="1165362" y="1682075"/>
            <a:chExt cx="9027497" cy="5006154"/>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62" y="1682075"/>
              <a:ext cx="9027497" cy="462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4345677" y="6301994"/>
              <a:ext cx="2166449" cy="38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USA</a:t>
              </a:r>
              <a:endParaRPr lang="zh-CN" altLang="en-US" sz="1524"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017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全球市场规模：</a:t>
            </a:r>
            <a:r>
              <a:rPr lang="en-US" altLang="zh-CN" sz="2000" dirty="0"/>
              <a:t>451.9</a:t>
            </a:r>
            <a:r>
              <a:rPr lang="zh-CN" altLang="en-US" sz="2000" dirty="0"/>
              <a:t>亿美元</a:t>
            </a:r>
          </a:p>
          <a:p>
            <a:r>
              <a:rPr lang="en-US" altLang="zh-CN" sz="2000" dirty="0"/>
              <a:t>2016</a:t>
            </a:r>
            <a:r>
              <a:rPr lang="zh-CN" altLang="en-US" sz="2000" dirty="0"/>
              <a:t>年全球</a:t>
            </a:r>
            <a:r>
              <a:rPr lang="en-US" altLang="zh-CN" sz="2000" dirty="0"/>
              <a:t>IDC</a:t>
            </a:r>
            <a:r>
              <a:rPr lang="zh-CN" altLang="en-US" sz="2000" dirty="0"/>
              <a:t>市场规模达到</a:t>
            </a:r>
            <a:r>
              <a:rPr lang="en-US" altLang="zh-CN" sz="2000" dirty="0"/>
              <a:t>451.9</a:t>
            </a:r>
            <a:r>
              <a:rPr lang="zh-CN" altLang="en-US" sz="2000" dirty="0"/>
              <a:t>亿美元，增速达</a:t>
            </a:r>
            <a:r>
              <a:rPr lang="en-US" altLang="zh-CN" sz="2000" dirty="0"/>
              <a:t>17.5%</a:t>
            </a:r>
            <a:r>
              <a:rPr lang="zh-CN" altLang="en-US" sz="2000" dirty="0"/>
              <a:t>。</a:t>
            </a:r>
            <a:endParaRPr lang="en-US" altLang="zh-CN" sz="2000" dirty="0"/>
          </a:p>
        </p:txBody>
      </p:sp>
      <p:sp>
        <p:nvSpPr>
          <p:cNvPr id="4" name="矩形 3">
            <a:extLst>
              <a:ext uri="{FF2B5EF4-FFF2-40B4-BE49-F238E27FC236}">
                <a16:creationId xmlns:a16="http://schemas.microsoft.com/office/drawing/2014/main" id="{B378F5E4-1E49-4577-A406-AD4AA28726C1}"/>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2A3D3D5D-FB68-41D2-8E3F-331FED334FAA}"/>
              </a:ext>
            </a:extLst>
          </p:cNvPr>
          <p:cNvPicPr>
            <a:picLocks noChangeAspect="1"/>
          </p:cNvPicPr>
          <p:nvPr/>
        </p:nvPicPr>
        <p:blipFill>
          <a:blip r:embed="rId2"/>
          <a:stretch>
            <a:fillRect/>
          </a:stretch>
        </p:blipFill>
        <p:spPr>
          <a:xfrm>
            <a:off x="1895777" y="2584717"/>
            <a:ext cx="5352445" cy="3854560"/>
          </a:xfrm>
          <a:prstGeom prst="rect">
            <a:avLst/>
          </a:prstGeom>
        </p:spPr>
      </p:pic>
      <p:sp>
        <p:nvSpPr>
          <p:cNvPr id="6" name="矩形 5">
            <a:extLst>
              <a:ext uri="{FF2B5EF4-FFF2-40B4-BE49-F238E27FC236}">
                <a16:creationId xmlns:a16="http://schemas.microsoft.com/office/drawing/2014/main" id="{C700A502-CCF1-4275-A4BC-AA2D2ADD8BD3}"/>
              </a:ext>
            </a:extLst>
          </p:cNvPr>
          <p:cNvSpPr/>
          <p:nvPr/>
        </p:nvSpPr>
        <p:spPr>
          <a:xfrm>
            <a:off x="138418" y="4952487"/>
            <a:ext cx="8867162" cy="923330"/>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从市场总量来看，美国和欧洲地区占据了全球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市场规模的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以上。</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从增速来看，亚太地区继续在各区域市场中保持领先，其中以中国、印度和新加坡增长最快。</a:t>
            </a:r>
          </a:p>
        </p:txBody>
      </p:sp>
    </p:spTree>
    <p:extLst>
      <p:ext uri="{BB962C8B-B14F-4D97-AF65-F5344CB8AC3E}">
        <p14:creationId xmlns:p14="http://schemas.microsoft.com/office/powerpoint/2010/main" val="380347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pic>
        <p:nvPicPr>
          <p:cNvPr id="5" name="图片 4">
            <a:extLst>
              <a:ext uri="{FF2B5EF4-FFF2-40B4-BE49-F238E27FC236}">
                <a16:creationId xmlns:a16="http://schemas.microsoft.com/office/drawing/2014/main" id="{82AC30B2-36B6-46C2-A207-F2964CD553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0"/>
            <a:ext cx="9144000" cy="6858001"/>
          </a:xfrm>
          <a:prstGeom prst="rect">
            <a:avLst/>
          </a:prstGeom>
        </p:spPr>
      </p:pic>
      <p:sp>
        <p:nvSpPr>
          <p:cNvPr id="6" name="矩形 5">
            <a:extLst>
              <a:ext uri="{FF2B5EF4-FFF2-40B4-BE49-F238E27FC236}">
                <a16:creationId xmlns:a16="http://schemas.microsoft.com/office/drawing/2014/main" id="{47AAF8D4-0875-469B-80AA-D9A1C4BECF9E}"/>
              </a:ext>
            </a:extLst>
          </p:cNvPr>
          <p:cNvSpPr/>
          <p:nvPr/>
        </p:nvSpPr>
        <p:spPr>
          <a:xfrm>
            <a:off x="103517" y="6189561"/>
            <a:ext cx="3018775"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dirty="0">
                <a:latin typeface="Times New Roman" panose="02020603050405020304" pitchFamily="18" charset="0"/>
                <a:cs typeface="Times New Roman" panose="02020603050405020304" pitchFamily="18" charset="0"/>
              </a:rPr>
              <a:t>http://dh.idcquan.com/idcmap/</a:t>
            </a:r>
          </a:p>
        </p:txBody>
      </p:sp>
    </p:spTree>
    <p:extLst>
      <p:ext uri="{BB962C8B-B14F-4D97-AF65-F5344CB8AC3E}">
        <p14:creationId xmlns:p14="http://schemas.microsoft.com/office/powerpoint/2010/main" val="37513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国内市场规模：</a:t>
            </a:r>
            <a:r>
              <a:rPr lang="en-US" altLang="zh-CN" sz="2000" dirty="0"/>
              <a:t>714.5</a:t>
            </a:r>
            <a:r>
              <a:rPr lang="zh-CN" altLang="en-US" sz="2000" dirty="0"/>
              <a:t>亿人民币</a:t>
            </a:r>
          </a:p>
          <a:p>
            <a:r>
              <a:rPr lang="en-US" altLang="zh-CN" sz="2000" dirty="0"/>
              <a:t>2016</a:t>
            </a:r>
            <a:r>
              <a:rPr lang="zh-CN" altLang="en-US" sz="2000" dirty="0"/>
              <a:t>年中国</a:t>
            </a:r>
            <a:r>
              <a:rPr lang="en-US" altLang="zh-CN" sz="2000" dirty="0"/>
              <a:t>IDC</a:t>
            </a:r>
            <a:r>
              <a:rPr lang="zh-CN" altLang="en-US" sz="2000" dirty="0"/>
              <a:t>市场继续保持高速增长，市场总规模为</a:t>
            </a:r>
            <a:r>
              <a:rPr lang="en-US" altLang="zh-CN" sz="2000" dirty="0"/>
              <a:t>714.5</a:t>
            </a:r>
            <a:r>
              <a:rPr lang="zh-CN" altLang="en-US" sz="2000" dirty="0"/>
              <a:t>亿元人民币，同比增长</a:t>
            </a:r>
            <a:r>
              <a:rPr lang="en-US" altLang="zh-CN" sz="2000" dirty="0"/>
              <a:t>37.8%</a:t>
            </a:r>
            <a:r>
              <a:rPr lang="zh-CN" altLang="en-US" sz="2000" dirty="0"/>
              <a:t>。</a:t>
            </a:r>
            <a:endParaRPr lang="en-US" altLang="zh-CN" sz="2000" dirty="0"/>
          </a:p>
        </p:txBody>
      </p:sp>
      <p:sp>
        <p:nvSpPr>
          <p:cNvPr id="7" name="矩形 6">
            <a:extLst>
              <a:ext uri="{FF2B5EF4-FFF2-40B4-BE49-F238E27FC236}">
                <a16:creationId xmlns:a16="http://schemas.microsoft.com/office/drawing/2014/main" id="{736DE030-D0F5-4941-ACE7-02C6F9949DDD}"/>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64A6F800-CBD7-4F7D-8AEF-C5E2E43A6F17}"/>
              </a:ext>
            </a:extLst>
          </p:cNvPr>
          <p:cNvPicPr>
            <a:picLocks noChangeAspect="1"/>
          </p:cNvPicPr>
          <p:nvPr/>
        </p:nvPicPr>
        <p:blipFill>
          <a:blip r:embed="rId2"/>
          <a:stretch>
            <a:fillRect/>
          </a:stretch>
        </p:blipFill>
        <p:spPr>
          <a:xfrm>
            <a:off x="1914525" y="2888025"/>
            <a:ext cx="5314950" cy="3609975"/>
          </a:xfrm>
          <a:prstGeom prst="rect">
            <a:avLst/>
          </a:prstGeom>
        </p:spPr>
      </p:pic>
      <p:sp>
        <p:nvSpPr>
          <p:cNvPr id="6" name="矩形 5">
            <a:extLst>
              <a:ext uri="{FF2B5EF4-FFF2-40B4-BE49-F238E27FC236}">
                <a16:creationId xmlns:a16="http://schemas.microsoft.com/office/drawing/2014/main" id="{90B78CC3-5284-43E5-BF22-0759D1ECDB9A}"/>
              </a:ext>
            </a:extLst>
          </p:cNvPr>
          <p:cNvSpPr/>
          <p:nvPr/>
        </p:nvSpPr>
        <p:spPr>
          <a:xfrm>
            <a:off x="138418" y="4952487"/>
            <a:ext cx="8867162" cy="646331"/>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移动互联网和视频行业呈现爆发增长，游戏等行业增速稳定，这些领域客户需求的增长拉动了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市场整体规模。</a:t>
            </a:r>
          </a:p>
        </p:txBody>
      </p:sp>
    </p:spTree>
    <p:extLst>
      <p:ext uri="{BB962C8B-B14F-4D97-AF65-F5344CB8AC3E}">
        <p14:creationId xmlns:p14="http://schemas.microsoft.com/office/powerpoint/2010/main" val="7241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pic>
        <p:nvPicPr>
          <p:cNvPr id="5" name="图片 4">
            <a:extLst>
              <a:ext uri="{FF2B5EF4-FFF2-40B4-BE49-F238E27FC236}">
                <a16:creationId xmlns:a16="http://schemas.microsoft.com/office/drawing/2014/main" id="{B7237A36-DE88-4A9A-B950-3D90EE63A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7907"/>
            <a:ext cx="5394121" cy="3608181"/>
          </a:xfrm>
          <a:prstGeom prst="rect">
            <a:avLst/>
          </a:prstGeom>
        </p:spPr>
      </p:pic>
      <p:sp>
        <p:nvSpPr>
          <p:cNvPr id="6" name="矩形 5">
            <a:extLst>
              <a:ext uri="{FF2B5EF4-FFF2-40B4-BE49-F238E27FC236}">
                <a16:creationId xmlns:a16="http://schemas.microsoft.com/office/drawing/2014/main" id="{1D174F45-FF2E-415A-ABC5-12EFD31EAA1E}"/>
              </a:ext>
            </a:extLst>
          </p:cNvPr>
          <p:cNvSpPr/>
          <p:nvPr/>
        </p:nvSpPr>
        <p:spPr>
          <a:xfrm>
            <a:off x="5394121" y="1027907"/>
            <a:ext cx="3749879" cy="2062103"/>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As cloud computing has emerged as the new paradigm for computing at scale, Amazon has firmly established itself as the dominant player. After effectively creating the public cloud market with the launch of Amazon Web Services in 2006, the retailer has built AWS into a </a:t>
            </a:r>
            <a:r>
              <a:rPr lang="en-US" altLang="zh-CN" sz="1600" dirty="0">
                <a:solidFill>
                  <a:srgbClr val="FF0000"/>
                </a:solidFill>
                <a:latin typeface="Times New Roman" panose="02020603050405020304" pitchFamily="18" charset="0"/>
                <a:cs typeface="Times New Roman" panose="02020603050405020304" pitchFamily="18" charset="0"/>
              </a:rPr>
              <a:t>$6 billion a year</a:t>
            </a:r>
            <a:r>
              <a:rPr lang="en-US" altLang="zh-CN" sz="1600" dirty="0">
                <a:latin typeface="Times New Roman" panose="02020603050405020304" pitchFamily="18" charset="0"/>
                <a:cs typeface="Times New Roman" panose="02020603050405020304" pitchFamily="18" charset="0"/>
              </a:rPr>
              <a:t> business.</a:t>
            </a:r>
          </a:p>
        </p:txBody>
      </p:sp>
      <p:sp>
        <p:nvSpPr>
          <p:cNvPr id="7" name="矩形 6">
            <a:extLst>
              <a:ext uri="{FF2B5EF4-FFF2-40B4-BE49-F238E27FC236}">
                <a16:creationId xmlns:a16="http://schemas.microsoft.com/office/drawing/2014/main" id="{51FD50E5-B678-4408-96C2-D6DDE61C2C2E}"/>
              </a:ext>
            </a:extLst>
          </p:cNvPr>
          <p:cNvSpPr/>
          <p:nvPr/>
        </p:nvSpPr>
        <p:spPr>
          <a:xfrm>
            <a:off x="5394120" y="3312649"/>
            <a:ext cx="3749879" cy="1323439"/>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Amazon’s infrastructure has become critical to the uptime of more than </a:t>
            </a:r>
            <a:r>
              <a:rPr lang="en-US" altLang="zh-CN" sz="1600" dirty="0">
                <a:solidFill>
                  <a:srgbClr val="FF0000"/>
                </a:solidFill>
                <a:latin typeface="Times New Roman" panose="02020603050405020304" pitchFamily="18" charset="0"/>
                <a:cs typeface="Times New Roman" panose="02020603050405020304" pitchFamily="18" charset="0"/>
              </a:rPr>
              <a:t>1 million customers</a:t>
            </a:r>
            <a:r>
              <a:rPr lang="en-US" altLang="zh-CN" sz="1600" dirty="0">
                <a:latin typeface="Times New Roman" panose="02020603050405020304" pitchFamily="18" charset="0"/>
                <a:cs typeface="Times New Roman" panose="02020603050405020304" pitchFamily="18" charset="0"/>
              </a:rPr>
              <a:t>. That’s why an outage at Amazon can create ripples across popular sites like Netflix, Reddit, Tinder and </a:t>
            </a:r>
            <a:r>
              <a:rPr lang="en-US" altLang="zh-CN" sz="1600" dirty="0" err="1">
                <a:latin typeface="Times New Roman" panose="02020603050405020304" pitchFamily="18" charset="0"/>
                <a:cs typeface="Times New Roman" panose="02020603050405020304" pitchFamily="18" charset="0"/>
              </a:rPr>
              <a:t>IMdB</a:t>
            </a:r>
            <a:r>
              <a:rPr lang="en-US" altLang="zh-CN" sz="16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C1E5CD5B-3A14-47CF-9A35-6F5FA6F9CFDA}"/>
              </a:ext>
            </a:extLst>
          </p:cNvPr>
          <p:cNvSpPr/>
          <p:nvPr/>
        </p:nvSpPr>
        <p:spPr>
          <a:xfrm>
            <a:off x="1" y="4779552"/>
            <a:ext cx="9143999" cy="153888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Amazon operates </a:t>
            </a:r>
            <a:r>
              <a:rPr lang="en-US" altLang="zh-CN" sz="2000" dirty="0">
                <a:solidFill>
                  <a:srgbClr val="FF0000"/>
                </a:solidFill>
                <a:latin typeface="Times New Roman" panose="02020603050405020304" pitchFamily="18" charset="0"/>
                <a:cs typeface="Times New Roman" panose="02020603050405020304" pitchFamily="18" charset="0"/>
              </a:rPr>
              <a:t>at least 30 data centers in its global network</a:t>
            </a:r>
            <a:r>
              <a:rPr lang="en-US" altLang="zh-CN" sz="2000" dirty="0">
                <a:latin typeface="Times New Roman" panose="02020603050405020304" pitchFamily="18" charset="0"/>
                <a:cs typeface="Times New Roman" panose="02020603050405020304" pitchFamily="18" charset="0"/>
              </a:rPr>
              <a:t>, with another 10 to 15 on the drawing board. Amazon doesn’t disclose the full scope of its infrastructure, but third-party estimates peg its U.S. data center network at about 600 megawatts of IT capacity.</a:t>
            </a:r>
          </a:p>
          <a:p>
            <a:pPr algn="r"/>
            <a:r>
              <a:rPr lang="en-US" altLang="zh-CN" sz="1400" dirty="0">
                <a:latin typeface="Times New Roman" panose="02020603050405020304" pitchFamily="18" charset="0"/>
                <a:cs typeface="Times New Roman" panose="02020603050405020304" pitchFamily="18" charset="0"/>
              </a:rPr>
              <a:t>http://datacenterfrontier.com/inside-amazon-cloud-computing-infrastructure/</a:t>
            </a:r>
          </a:p>
        </p:txBody>
      </p:sp>
    </p:spTree>
    <p:extLst>
      <p:ext uri="{BB962C8B-B14F-4D97-AF65-F5344CB8AC3E}">
        <p14:creationId xmlns:p14="http://schemas.microsoft.com/office/powerpoint/2010/main" val="2807491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sp>
        <p:nvSpPr>
          <p:cNvPr id="4" name="矩形 3">
            <a:extLst>
              <a:ext uri="{FF2B5EF4-FFF2-40B4-BE49-F238E27FC236}">
                <a16:creationId xmlns:a16="http://schemas.microsoft.com/office/drawing/2014/main" id="{1AA94F27-3338-44E5-8F71-4BAD356F6AFD}"/>
              </a:ext>
            </a:extLst>
          </p:cNvPr>
          <p:cNvSpPr/>
          <p:nvPr/>
        </p:nvSpPr>
        <p:spPr>
          <a:xfrm>
            <a:off x="-2" y="5780782"/>
            <a:ext cx="9144000" cy="1077218"/>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“It’s undesirable to have data centers that are larger than that due to what we call the ‘blast radius’,” said </a:t>
            </a:r>
            <a:r>
              <a:rPr lang="en-US" altLang="zh-CN" sz="1600" dirty="0" err="1">
                <a:latin typeface="Times New Roman" panose="02020603050405020304" pitchFamily="18" charset="0"/>
                <a:cs typeface="Times New Roman" panose="02020603050405020304" pitchFamily="18" charset="0"/>
              </a:rPr>
              <a:t>Vogels</a:t>
            </a:r>
            <a:r>
              <a:rPr lang="en-US" altLang="zh-CN" sz="1600" dirty="0">
                <a:latin typeface="Times New Roman" panose="02020603050405020304" pitchFamily="18" charset="0"/>
                <a:cs typeface="Times New Roman" panose="02020603050405020304" pitchFamily="18" charset="0"/>
              </a:rPr>
              <a:t>, noting the industry term for assessing risk based on a single destructive regional event. “A data center is still a unit of failure. The larger you built your data centers, the larger the impact such a failure could have. </a:t>
            </a:r>
            <a:r>
              <a:rPr lang="en-US" altLang="zh-CN" sz="1600" dirty="0">
                <a:solidFill>
                  <a:srgbClr val="FF0000"/>
                </a:solidFill>
                <a:latin typeface="Times New Roman" panose="02020603050405020304" pitchFamily="18" charset="0"/>
                <a:cs typeface="Times New Roman" panose="02020603050405020304" pitchFamily="18" charset="0"/>
              </a:rPr>
              <a:t>We really like to keep the size of data centers to less than 100,000 servers per data center</a:t>
            </a:r>
            <a:r>
              <a:rPr lang="en-US" altLang="zh-CN" sz="1600"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2B26BABC-D11A-41C3-8FE1-E0B3EEC04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27907"/>
            <a:ext cx="9144001" cy="4758814"/>
          </a:xfrm>
          <a:prstGeom prst="rect">
            <a:avLst/>
          </a:prstGeom>
        </p:spPr>
      </p:pic>
    </p:spTree>
    <p:extLst>
      <p:ext uri="{BB962C8B-B14F-4D97-AF65-F5344CB8AC3E}">
        <p14:creationId xmlns:p14="http://schemas.microsoft.com/office/powerpoint/2010/main" val="73302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p>
        </p:txBody>
      </p:sp>
      <p:graphicFrame>
        <p:nvGraphicFramePr>
          <p:cNvPr id="4" name="表格 3"/>
          <p:cNvGraphicFramePr>
            <a:graphicFrameLocks noGrp="1"/>
          </p:cNvGraphicFramePr>
          <p:nvPr>
            <p:extLst>
              <p:ext uri="{D42A27DB-BD31-4B8C-83A1-F6EECF244321}">
                <p14:modId xmlns:p14="http://schemas.microsoft.com/office/powerpoint/2010/main" val="4270419689"/>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extLst>
                    <a:ext uri="{9D8B030D-6E8A-4147-A177-3AD203B41FA5}">
                      <a16:colId xmlns:a16="http://schemas.microsoft.com/office/drawing/2014/main" val="20000"/>
                    </a:ext>
                  </a:extLst>
                </a:gridCol>
                <a:gridCol w="630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tblGrid>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课程总体介绍</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背景技术与基础环境概述</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虚拟化、容器编排技术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分布式对象存储技术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6"/>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7"/>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监控与管理技术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4">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分组讨论论文、汇报实验</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完成实验，课程总结，编写报告</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14215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descr="http://farm3.static.flickr.com/2142/2405332848_e33c003f69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58" y="3056224"/>
            <a:ext cx="7908942" cy="3832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descr="http://farm3.static.flickr.com/2345/2404505335_9f06ed86ac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5985"/>
            <a:ext cx="7770519" cy="3764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0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7" name="Picture 2" descr="http://www.google.com/about/datacenters/images/locations/singapore-hom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2" y="1856619"/>
            <a:ext cx="2264498" cy="150787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2"/>
          <p:cNvSpPr txBox="1">
            <a:spLocks noChangeArrowheads="1"/>
          </p:cNvSpPr>
          <p:nvPr/>
        </p:nvSpPr>
        <p:spPr bwMode="auto">
          <a:xfrm>
            <a:off x="1085365" y="3449362"/>
            <a:ext cx="102912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Singapore</a:t>
            </a:r>
          </a:p>
        </p:txBody>
      </p:sp>
      <p:pic>
        <p:nvPicPr>
          <p:cNvPr id="9" name="Picture 4" descr="http://www.google.com/about/datacenters/images/locations/lenoir-ho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77" y="1856619"/>
            <a:ext cx="2382762" cy="1585820"/>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4"/>
          <p:cNvSpPr txBox="1">
            <a:spLocks noChangeArrowheads="1"/>
          </p:cNvSpPr>
          <p:nvPr/>
        </p:nvSpPr>
        <p:spPr bwMode="auto">
          <a:xfrm>
            <a:off x="3409640" y="3430032"/>
            <a:ext cx="211083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Lenoir, North Carolina</a:t>
            </a:r>
          </a:p>
        </p:txBody>
      </p:sp>
      <p:pic>
        <p:nvPicPr>
          <p:cNvPr id="11" name="Picture 6" descr="http://www.google.com/about/datacenters/images/locations/hongkong-hom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937" y="1856619"/>
            <a:ext cx="2267186" cy="1514592"/>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6"/>
          <p:cNvSpPr txBox="1">
            <a:spLocks noChangeArrowheads="1"/>
          </p:cNvSpPr>
          <p:nvPr/>
        </p:nvSpPr>
        <p:spPr bwMode="auto">
          <a:xfrm>
            <a:off x="6758294" y="3446409"/>
            <a:ext cx="114646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Hong Kong</a:t>
            </a:r>
          </a:p>
        </p:txBody>
      </p:sp>
      <p:pic>
        <p:nvPicPr>
          <p:cNvPr id="17" name="Picture 8" descr="http://www.google.com/about/datacenters/images/locations/hamina-hom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23" y="3797233"/>
            <a:ext cx="2415015" cy="1608667"/>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TextBox 8"/>
          <p:cNvSpPr txBox="1">
            <a:spLocks noChangeArrowheads="1"/>
          </p:cNvSpPr>
          <p:nvPr/>
        </p:nvSpPr>
        <p:spPr bwMode="auto">
          <a:xfrm>
            <a:off x="795863" y="5511757"/>
            <a:ext cx="1608133"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Hamina, Finland</a:t>
            </a:r>
          </a:p>
        </p:txBody>
      </p:sp>
      <p:pic>
        <p:nvPicPr>
          <p:cNvPr id="19" name="Picture 10" descr="http://www.google.com/about/datacenters/images/locations/thedalles-home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5437" y="3797233"/>
            <a:ext cx="2449957" cy="163151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TextBox 10"/>
          <p:cNvSpPr txBox="1">
            <a:spLocks noChangeArrowheads="1"/>
          </p:cNvSpPr>
          <p:nvPr/>
        </p:nvSpPr>
        <p:spPr bwMode="auto">
          <a:xfrm>
            <a:off x="3569780" y="5509380"/>
            <a:ext cx="1790555"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The </a:t>
            </a:r>
            <a:r>
              <a:rPr lang="en-US" altLang="zh-CN" sz="1524" dirty="0" err="1">
                <a:latin typeface="Times New Roman" panose="02020603050405020304" pitchFamily="18" charset="0"/>
                <a:cs typeface="Times New Roman" panose="02020603050405020304" pitchFamily="18" charset="0"/>
              </a:rPr>
              <a:t>Dalles</a:t>
            </a:r>
            <a:r>
              <a:rPr lang="en-US" altLang="zh-CN" sz="1524" dirty="0">
                <a:latin typeface="Times New Roman" panose="02020603050405020304" pitchFamily="18" charset="0"/>
                <a:cs typeface="Times New Roman" panose="02020603050405020304" pitchFamily="18" charset="0"/>
              </a:rPr>
              <a:t>, Oregon</a:t>
            </a:r>
          </a:p>
        </p:txBody>
      </p:sp>
      <p:pic>
        <p:nvPicPr>
          <p:cNvPr id="21" name="Picture 13" descr="Our tour starts outside of Google's data center in Council Bluffs, Iowa. There is a family of deer outside to greet 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3392" y="3797233"/>
            <a:ext cx="2236275" cy="1667799"/>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12"/>
          <p:cNvSpPr txBox="1">
            <a:spLocks noChangeArrowheads="1"/>
          </p:cNvSpPr>
          <p:nvPr/>
        </p:nvSpPr>
        <p:spPr bwMode="auto">
          <a:xfrm>
            <a:off x="6360750" y="5509380"/>
            <a:ext cx="194155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 Council Bluffs, Iowa</a:t>
            </a:r>
          </a:p>
        </p:txBody>
      </p:sp>
      <p:sp>
        <p:nvSpPr>
          <p:cNvPr id="23"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054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0" name="Picture 4" descr="PUE 等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3" y="2785265"/>
            <a:ext cx="2685143" cy="3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3" name="Picture 2" descr="数据中心电力分配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7260" y="1067741"/>
            <a:ext cx="5629661"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6"/>
          <p:cNvSpPr txBox="1">
            <a:spLocks noChangeArrowheads="1"/>
          </p:cNvSpPr>
          <p:nvPr/>
        </p:nvSpPr>
        <p:spPr bwMode="auto">
          <a:xfrm>
            <a:off x="262064" y="4070048"/>
            <a:ext cx="296074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PUE (</a:t>
            </a:r>
            <a:r>
              <a:rPr lang="en-US" altLang="zh-CN" sz="1524" dirty="0">
                <a:latin typeface="Times New Roman" panose="02020603050405020304" pitchFamily="18" charset="0"/>
                <a:cs typeface="Times New Roman" panose="02020603050405020304" pitchFamily="18" charset="0"/>
              </a:rPr>
              <a:t>P</a:t>
            </a:r>
            <a:r>
              <a:rPr lang="en-SG" altLang="zh-CN" sz="1524" dirty="0" err="1">
                <a:latin typeface="Times New Roman" panose="02020603050405020304" pitchFamily="18" charset="0"/>
                <a:cs typeface="Times New Roman" panose="02020603050405020304" pitchFamily="18" charset="0"/>
              </a:rPr>
              <a:t>ower</a:t>
            </a:r>
            <a:r>
              <a:rPr lang="en-SG" altLang="zh-CN" sz="1524" dirty="0">
                <a:latin typeface="Times New Roman" panose="02020603050405020304" pitchFamily="18" charset="0"/>
                <a:cs typeface="Times New Roman" panose="02020603050405020304" pitchFamily="18" charset="0"/>
              </a:rPr>
              <a:t> </a:t>
            </a:r>
            <a:r>
              <a:rPr lang="en-US" altLang="zh-CN" sz="1524" dirty="0">
                <a:latin typeface="Times New Roman" panose="02020603050405020304" pitchFamily="18" charset="0"/>
                <a:cs typeface="Times New Roman" panose="02020603050405020304" pitchFamily="18" charset="0"/>
              </a:rPr>
              <a:t>U</a:t>
            </a:r>
            <a:r>
              <a:rPr lang="en-SG" altLang="zh-CN" sz="1524" dirty="0">
                <a:latin typeface="Times New Roman" panose="02020603050405020304" pitchFamily="18" charset="0"/>
                <a:cs typeface="Times New Roman" panose="02020603050405020304" pitchFamily="18" charset="0"/>
              </a:rPr>
              <a:t>sage </a:t>
            </a:r>
            <a:r>
              <a:rPr lang="en-US" altLang="zh-CN" sz="1524" dirty="0">
                <a:latin typeface="Times New Roman" panose="02020603050405020304" pitchFamily="18" charset="0"/>
                <a:cs typeface="Times New Roman" panose="02020603050405020304" pitchFamily="18" charset="0"/>
              </a:rPr>
              <a:t>E</a:t>
            </a:r>
            <a:r>
              <a:rPr lang="en-SG" altLang="zh-CN" sz="1524" dirty="0" err="1">
                <a:latin typeface="Times New Roman" panose="02020603050405020304" pitchFamily="18" charset="0"/>
                <a:cs typeface="Times New Roman" panose="02020603050405020304" pitchFamily="18" charset="0"/>
              </a:rPr>
              <a:t>ffectiveness</a:t>
            </a:r>
            <a:r>
              <a:rPr lang="en-SG" altLang="zh-CN" sz="1524" dirty="0">
                <a:latin typeface="Times New Roman" panose="02020603050405020304" pitchFamily="18" charset="0"/>
                <a:cs typeface="Times New Roman" panose="02020603050405020304" pitchFamily="18" charset="0"/>
              </a:rPr>
              <a:t>)</a:t>
            </a:r>
            <a:endParaRPr lang="zh-CN" altLang="en-US" sz="1524" dirty="0">
              <a:latin typeface="Times New Roman" panose="02020603050405020304" pitchFamily="18" charset="0"/>
              <a:cs typeface="Times New Roman" panose="02020603050405020304" pitchFamily="18" charset="0"/>
            </a:endParaRPr>
          </a:p>
        </p:txBody>
      </p:sp>
      <p:sp>
        <p:nvSpPr>
          <p:cNvPr id="3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77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www.datacenterknowledge.com/wp-content/uploads/2012/03/GooglePUE-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1" y="2957286"/>
            <a:ext cx="4137915" cy="179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160" y="4934185"/>
            <a:ext cx="4652635" cy="58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2" name="Picture 7" descr="http://www.google.com/about/datacenters/images/pue-comprehens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439" y="1910376"/>
            <a:ext cx="4917386" cy="213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915207" y="4833392"/>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2014</a:t>
            </a:r>
            <a:endParaRPr lang="zh-CN" altLang="en-US" sz="1524">
              <a:latin typeface="Times New Roman" panose="02020603050405020304" pitchFamily="18" charset="0"/>
              <a:cs typeface="Times New Roman" panose="02020603050405020304" pitchFamily="18" charset="0"/>
            </a:endParaRPr>
          </a:p>
        </p:txBody>
      </p:sp>
      <p:sp>
        <p:nvSpPr>
          <p:cNvPr id="14" name="TextBox 7"/>
          <p:cNvSpPr txBox="1">
            <a:spLocks noChangeArrowheads="1"/>
          </p:cNvSpPr>
          <p:nvPr/>
        </p:nvSpPr>
        <p:spPr bwMode="auto">
          <a:xfrm>
            <a:off x="7599842" y="2390154"/>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802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数据中心 P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98" y="3021794"/>
            <a:ext cx="4179577" cy="25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8" name="Picture 6" descr="http://www.google.com/about/datacenters/images/pue-a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339" y="1845868"/>
            <a:ext cx="5620254" cy="260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
          <p:cNvSpPr txBox="1">
            <a:spLocks noChangeArrowheads="1"/>
          </p:cNvSpPr>
          <p:nvPr/>
        </p:nvSpPr>
        <p:spPr bwMode="auto">
          <a:xfrm>
            <a:off x="1984964" y="5727095"/>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2013</a:t>
            </a:r>
            <a:endParaRPr lang="zh-CN" altLang="en-US" sz="1524">
              <a:latin typeface="Times New Roman" panose="02020603050405020304" pitchFamily="18" charset="0"/>
              <a:cs typeface="Times New Roman" panose="02020603050405020304" pitchFamily="18" charset="0"/>
            </a:endParaRPr>
          </a:p>
        </p:txBody>
      </p:sp>
      <p:sp>
        <p:nvSpPr>
          <p:cNvPr id="20" name="TextBox 6"/>
          <p:cNvSpPr txBox="1">
            <a:spLocks noChangeArrowheads="1"/>
          </p:cNvSpPr>
          <p:nvPr/>
        </p:nvSpPr>
        <p:spPr bwMode="auto">
          <a:xfrm>
            <a:off x="6388974" y="2728821"/>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956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5" name="内容占位符 4">
            <a:extLst>
              <a:ext uri="{FF2B5EF4-FFF2-40B4-BE49-F238E27FC236}">
                <a16:creationId xmlns:a16="http://schemas.microsoft.com/office/drawing/2014/main" id="{D4C33479-F59C-4EAB-8D94-086269E8F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639" y="1825625"/>
            <a:ext cx="7764721" cy="4351338"/>
          </a:xfrm>
        </p:spPr>
      </p:pic>
      <p:sp>
        <p:nvSpPr>
          <p:cNvPr id="8" name="文本框 7"/>
          <p:cNvSpPr txBox="1"/>
          <p:nvPr/>
        </p:nvSpPr>
        <p:spPr>
          <a:xfrm>
            <a:off x="0" y="6304325"/>
            <a:ext cx="914400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This entry was posted by Alexey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Bokov</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on March 27, 2014 at 6:56 pm under azure, Microsoft.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3">
            <a:extLst>
              <a:ext uri="{FF2B5EF4-FFF2-40B4-BE49-F238E27FC236}">
                <a16:creationId xmlns:a16="http://schemas.microsoft.com/office/drawing/2014/main" id="{049799FF-7744-4B8C-9CD8-4F372A6BA418}"/>
              </a:ext>
            </a:extLst>
          </p:cNvPr>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a:extLst>
              <a:ext uri="{FF2B5EF4-FFF2-40B4-BE49-F238E27FC236}">
                <a16:creationId xmlns:a16="http://schemas.microsoft.com/office/drawing/2014/main" id="{5D8164E7-BAD2-4789-80C4-F5A2D906775F}"/>
              </a:ext>
            </a:extLst>
          </p:cNvPr>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Microsoft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55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8" name="矩形 3">
            <a:extLst>
              <a:ext uri="{FF2B5EF4-FFF2-40B4-BE49-F238E27FC236}">
                <a16:creationId xmlns:a16="http://schemas.microsoft.com/office/drawing/2014/main" id="{8445A9D0-0823-48E3-80BD-FAB73A78CCD4}"/>
              </a:ext>
            </a:extLst>
          </p:cNvPr>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96">
            <a:extLst>
              <a:ext uri="{FF2B5EF4-FFF2-40B4-BE49-F238E27FC236}">
                <a16:creationId xmlns:a16="http://schemas.microsoft.com/office/drawing/2014/main" id="{E7922A24-A461-43CB-811C-B6BD70890428}"/>
              </a:ext>
            </a:extLst>
          </p:cNvPr>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D7903AD-F7AD-42EE-998E-B4C0DC56CFF3}"/>
              </a:ext>
            </a:extLst>
          </p:cNvPr>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CCD544-CD71-4920-ACD1-D6C641D56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86" y="1027907"/>
            <a:ext cx="7077075" cy="471487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9" descr="http://www.blogcdn.com/www.engadget.com/media/2012/04/facebook-nc-data-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151" y="3499272"/>
            <a:ext cx="4838095" cy="320120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04003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14" name="Picture 11" descr="http://www.blogcdn.com/www.engadget.com/media/2012/08/facebook-prineville-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67" y="1027907"/>
            <a:ext cx="4838095" cy="3225397"/>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13" descr="http://www.blogcdn.com/cn.engadget.com/media/2013/04/facebook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502" y="2868495"/>
            <a:ext cx="5271700" cy="288708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矩形 2">
            <a:extLst>
              <a:ext uri="{FF2B5EF4-FFF2-40B4-BE49-F238E27FC236}">
                <a16:creationId xmlns:a16="http://schemas.microsoft.com/office/drawing/2014/main" id="{2D5A1645-CC70-4BFC-8592-9307C8B28A0C}"/>
              </a:ext>
            </a:extLst>
          </p:cNvPr>
          <p:cNvSpPr/>
          <p:nvPr/>
        </p:nvSpPr>
        <p:spPr>
          <a:xfrm>
            <a:off x="0" y="5934670"/>
            <a:ext cx="9144000"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Facebook data center campus in Prineville was the genesis of the Open Compute Project, in which Facebook designed custom server, storage and data center designs and freely shared them with the world.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52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1" name="矩形 10"/>
          <p:cNvSpPr>
            <a:spLocks noChangeArrowheads="1"/>
          </p:cNvSpPr>
          <p:nvPr/>
        </p:nvSpPr>
        <p:spPr bwMode="auto">
          <a:xfrm>
            <a:off x="0" y="1728947"/>
            <a:ext cx="91440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Facebook wants to build a major new data center in the town of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in </a:t>
            </a:r>
            <a:r>
              <a:rPr lang="en-US" altLang="zh-CN" sz="1600" b="0" dirty="0">
                <a:solidFill>
                  <a:srgbClr val="FF0000"/>
                </a:solidFill>
                <a:latin typeface="Times New Roman" panose="02020603050405020304" pitchFamily="18" charset="0"/>
                <a:cs typeface="Times New Roman" panose="02020603050405020304" pitchFamily="18" charset="0"/>
              </a:rPr>
              <a:t>Ireland</a:t>
            </a:r>
            <a:r>
              <a:rPr lang="en-US" altLang="zh-CN" sz="1600" b="0" dirty="0">
                <a:latin typeface="Times New Roman" panose="02020603050405020304" pitchFamily="18" charset="0"/>
                <a:cs typeface="Times New Roman" panose="02020603050405020304" pitchFamily="18" charset="0"/>
              </a:rPr>
              <a:t>, TheJournal.ie reports. A new 50,000-square-metre data </a:t>
            </a:r>
            <a:r>
              <a:rPr lang="en-US" altLang="zh-CN" sz="1600" b="0" dirty="0" err="1">
                <a:latin typeface="Times New Roman" panose="02020603050405020304" pitchFamily="18" charset="0"/>
                <a:cs typeface="Times New Roman" panose="02020603050405020304" pitchFamily="18" charset="0"/>
              </a:rPr>
              <a:t>centre</a:t>
            </a:r>
            <a:r>
              <a:rPr lang="en-US" altLang="zh-CN" sz="1600" b="0" dirty="0">
                <a:latin typeface="Times New Roman" panose="02020603050405020304" pitchFamily="18" charset="0"/>
                <a:cs typeface="Times New Roman" panose="02020603050405020304" pitchFamily="18" charset="0"/>
              </a:rPr>
              <a:t> that will cost in the region of €200 million (£145 million, or $224 million). </a:t>
            </a:r>
          </a:p>
          <a:p>
            <a:pPr eaLnBrk="1" hangingPunct="1"/>
            <a:r>
              <a:rPr lang="en-US" altLang="zh-CN" sz="1600" b="0" dirty="0">
                <a:latin typeface="Times New Roman" panose="02020603050405020304" pitchFamily="18" charset="0"/>
                <a:cs typeface="Times New Roman" panose="02020603050405020304" pitchFamily="18" charset="0"/>
              </a:rPr>
              <a:t>RTE News has more details on the plans, reporting that it will be largely powered with renewable energy. It will be Facebook's second data center in Europe and fifth worldwide, with another located in Lulea, Sweden.</a:t>
            </a:r>
          </a:p>
          <a:p>
            <a:pPr algn="r" eaLnBrk="1" hangingPunct="1"/>
            <a:endParaRPr lang="en-US" altLang="zh-CN" sz="1100" b="0" dirty="0">
              <a:latin typeface="Times New Roman" panose="02020603050405020304" pitchFamily="18" charset="0"/>
              <a:cs typeface="Times New Roman" panose="02020603050405020304" pitchFamily="18" charset="0"/>
            </a:endParaRPr>
          </a:p>
          <a:p>
            <a:pPr algn="r" eaLnBrk="1" hangingPunct="1"/>
            <a:r>
              <a:rPr lang="en-US" altLang="zh-CN" sz="1100" b="0" dirty="0">
                <a:latin typeface="Times New Roman" panose="02020603050405020304" pitchFamily="18" charset="0"/>
                <a:cs typeface="Times New Roman" panose="02020603050405020304" pitchFamily="18" charset="0"/>
              </a:rPr>
              <a:t>http://uk.businessinsider.com/facebook-submits-planning-permission-200-million-euro-data-centre-clonee-ireland-meath-2015-6 </a:t>
            </a:r>
            <a:endParaRPr lang="zh-CN" altLang="zh-CN" sz="11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625F28B-33D9-4164-B5F1-04190F62C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5" name="图片 4">
            <a:extLst>
              <a:ext uri="{FF2B5EF4-FFF2-40B4-BE49-F238E27FC236}">
                <a16:creationId xmlns:a16="http://schemas.microsoft.com/office/drawing/2014/main" id="{19D675B4-C599-457D-9EA9-6770DD90D33B}"/>
              </a:ext>
            </a:extLst>
          </p:cNvPr>
          <p:cNvPicPr>
            <a:picLocks noChangeAspect="1"/>
          </p:cNvPicPr>
          <p:nvPr/>
        </p:nvPicPr>
        <p:blipFill>
          <a:blip r:embed="rId3"/>
          <a:stretch>
            <a:fillRect/>
          </a:stretch>
        </p:blipFill>
        <p:spPr>
          <a:xfrm>
            <a:off x="0" y="-1"/>
            <a:ext cx="9144000" cy="1690689"/>
          </a:xfrm>
          <a:prstGeom prst="rect">
            <a:avLst/>
          </a:prstGeom>
        </p:spPr>
      </p:pic>
      <p:pic>
        <p:nvPicPr>
          <p:cNvPr id="7" name="图片 6">
            <a:extLst>
              <a:ext uri="{FF2B5EF4-FFF2-40B4-BE49-F238E27FC236}">
                <a16:creationId xmlns:a16="http://schemas.microsoft.com/office/drawing/2014/main" id="{CB8B2C43-4451-4068-B76C-1B7D68249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spTree>
    <p:extLst>
      <p:ext uri="{BB962C8B-B14F-4D97-AF65-F5344CB8AC3E}">
        <p14:creationId xmlns:p14="http://schemas.microsoft.com/office/powerpoint/2010/main" val="387392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CCEBA335-63B0-4EFC-B3A4-CA7A81715F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4899"/>
            <a:ext cx="7533314" cy="1396916"/>
          </a:xfrm>
          <a:prstGeom prst="rect">
            <a:avLst/>
          </a:prstGeom>
        </p:spPr>
      </p:pic>
      <p:pic>
        <p:nvPicPr>
          <p:cNvPr id="8" name="图片 7">
            <a:extLst>
              <a:ext uri="{FF2B5EF4-FFF2-40B4-BE49-F238E27FC236}">
                <a16:creationId xmlns:a16="http://schemas.microsoft.com/office/drawing/2014/main" id="{6E090577-EC95-4418-88EB-23A9F07F0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34412"/>
            <a:ext cx="9144000" cy="3723588"/>
          </a:xfrm>
          <a:prstGeom prst="rect">
            <a:avLst/>
          </a:prstGeom>
        </p:spPr>
      </p:pic>
      <p:sp>
        <p:nvSpPr>
          <p:cNvPr id="12" name="矩形 11">
            <a:extLst>
              <a:ext uri="{FF2B5EF4-FFF2-40B4-BE49-F238E27FC236}">
                <a16:creationId xmlns:a16="http://schemas.microsoft.com/office/drawing/2014/main" id="{2DEF0F14-847E-4333-834F-738A1DDCA145}"/>
              </a:ext>
            </a:extLst>
          </p:cNvPr>
          <p:cNvSpPr/>
          <p:nvPr/>
        </p:nvSpPr>
        <p:spPr>
          <a:xfrm>
            <a:off x="0" y="6027003"/>
            <a:ext cx="9144000" cy="830997"/>
          </a:xfrm>
          <a:prstGeom prst="rect">
            <a:avLst/>
          </a:prstGeom>
        </p:spPr>
        <p:txBody>
          <a:bodyPr wrap="squar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ARCHITECTURAL MODEL OF FACEBOOK’S PLANNED 100,000 SQUARE FOOT FACILITY IN COUNTY MEATH, IRELAND: The facility will take two years to complete, be powered by 100 percent renewable energy, and be the California-based company’s second data center in Europe. (Image: buzz.ie)</a:t>
            </a:r>
          </a:p>
        </p:txBody>
      </p:sp>
      <p:sp>
        <p:nvSpPr>
          <p:cNvPr id="11" name="矩形 10"/>
          <p:cNvSpPr>
            <a:spLocks noChangeArrowheads="1"/>
          </p:cNvSpPr>
          <p:nvPr/>
        </p:nvSpPr>
        <p:spPr bwMode="auto">
          <a:xfrm>
            <a:off x="0" y="1392017"/>
            <a:ext cx="91440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Construction on the $220 million facility is due to start within the next two months and is expected to take about two years to complete. The new facility will be Facebook’s sixth international data center and its second in Europe, after Lulea in Sweden, which opened in 2013.</a:t>
            </a:r>
          </a:p>
          <a:p>
            <a:pPr eaLnBrk="1" hangingPunct="1"/>
            <a:r>
              <a:rPr lang="en-US" altLang="zh-CN" sz="1600" b="0" dirty="0">
                <a:latin typeface="Times New Roman" panose="02020603050405020304" pitchFamily="18" charset="0"/>
                <a:cs typeface="Times New Roman" panose="02020603050405020304" pitchFamily="18" charset="0"/>
              </a:rPr>
              <a:t>“The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Data Center will be one of the most advanced and energy efficient data centers in the world,” Facebook CEO Mark Zuckerberg told The Irish Times. “We’re glad to be investing in Ireland, to become a part of 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community, and to continue building the massive infrastructure that connects our global community.”</a:t>
            </a:r>
          </a:p>
          <a:p>
            <a:pPr algn="r" eaLnBrk="1" hangingPunct="1"/>
            <a:r>
              <a:rPr lang="en-US" altLang="zh-CN" sz="1100" b="0" dirty="0">
                <a:solidFill>
                  <a:schemeClr val="bg1"/>
                </a:solidFill>
                <a:latin typeface="Times New Roman" panose="02020603050405020304" pitchFamily="18" charset="0"/>
                <a:cs typeface="Times New Roman" panose="02020603050405020304" pitchFamily="18" charset="0"/>
              </a:rPr>
              <a:t>http://www.globaltrademag.com/global-trade-daily/news/facebook-to-build-new-irish-data-center</a:t>
            </a:r>
            <a:endParaRPr lang="zh-CN" altLang="zh-CN" sz="1100" b="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30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课程实践</a:t>
            </a:r>
          </a:p>
        </p:txBody>
      </p:sp>
      <p:sp>
        <p:nvSpPr>
          <p:cNvPr id="3" name="内容占位符 2"/>
          <p:cNvSpPr>
            <a:spLocks noGrp="1"/>
          </p:cNvSpPr>
          <p:nvPr>
            <p:ph idx="1"/>
          </p:nvPr>
        </p:nvSpPr>
        <p:spPr/>
        <p:txBody>
          <a:bodyPr/>
          <a:lstStyle/>
          <a:p>
            <a:r>
              <a:rPr lang="zh-CN" altLang="en-US" dirty="0"/>
              <a:t>形式与内容</a:t>
            </a:r>
            <a:endParaRPr lang="en-US" altLang="zh-CN" dirty="0"/>
          </a:p>
          <a:p>
            <a:pPr lvl="1"/>
            <a:r>
              <a:rPr lang="zh-CN" altLang="en-US" dirty="0"/>
              <a:t>围绕讲座与论文研讨内容选题</a:t>
            </a:r>
            <a:endParaRPr lang="en-US" altLang="zh-CN" dirty="0"/>
          </a:p>
          <a:p>
            <a:pPr lvl="1"/>
            <a:r>
              <a:rPr lang="zh-CN" altLang="en-US" dirty="0"/>
              <a:t>鼓励结合专业方向、兴趣特长自行设计，酌情优评</a:t>
            </a:r>
            <a:endParaRPr lang="en-US" altLang="zh-CN" dirty="0"/>
          </a:p>
          <a:p>
            <a:pPr lvl="1"/>
            <a:r>
              <a:rPr lang="zh-CN" altLang="en-US" dirty="0"/>
              <a:t>综合论文研讨与实验，形成报告</a:t>
            </a:r>
          </a:p>
          <a:p>
            <a:r>
              <a:rPr lang="zh-CN" altLang="en-US" dirty="0"/>
              <a:t>方法与环境</a:t>
            </a:r>
            <a:endParaRPr lang="en-US" altLang="zh-CN" dirty="0"/>
          </a:p>
          <a:p>
            <a:pPr lvl="1"/>
            <a:r>
              <a:rPr lang="zh-CN" altLang="en-US" dirty="0"/>
              <a:t>实验环境可以基于虚拟机、服务器</a:t>
            </a:r>
            <a:endParaRPr lang="en-US" altLang="zh-CN" dirty="0"/>
          </a:p>
          <a:p>
            <a:pPr lvl="1"/>
            <a:r>
              <a:rPr lang="zh-CN" altLang="en-US" dirty="0"/>
              <a:t>范例论文、基础实验方法课堂讲解</a:t>
            </a:r>
            <a:endParaRPr lang="en-US" altLang="zh-CN" dirty="0"/>
          </a:p>
          <a:p>
            <a:pPr lvl="1"/>
            <a:r>
              <a:rPr lang="zh-CN" altLang="en-US" dirty="0"/>
              <a:t>选题学习、实验重现课间课后分组进行</a:t>
            </a:r>
            <a:endParaRPr lang="en-US" altLang="zh-CN" dirty="0"/>
          </a:p>
        </p:txBody>
      </p:sp>
    </p:spTree>
    <p:extLst>
      <p:ext uri="{BB962C8B-B14F-4D97-AF65-F5344CB8AC3E}">
        <p14:creationId xmlns:p14="http://schemas.microsoft.com/office/powerpoint/2010/main" val="3965757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Apple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The home of the </a:t>
            </a:r>
            <a:r>
              <a:rPr lang="en-US" altLang="zh-CN" sz="1600" b="0" dirty="0">
                <a:solidFill>
                  <a:srgbClr val="FF0000"/>
                </a:solidFill>
                <a:latin typeface="Times New Roman" panose="02020603050405020304" pitchFamily="18" charset="0"/>
                <a:cs typeface="Times New Roman" panose="02020603050405020304" pitchFamily="18" charset="0"/>
              </a:rPr>
              <a:t>iCloud</a:t>
            </a:r>
            <a:r>
              <a:rPr lang="en-US" altLang="zh-CN" sz="1600" b="0" dirty="0">
                <a:latin typeface="Times New Roman" panose="02020603050405020304" pitchFamily="18" charset="0"/>
                <a:cs typeface="Times New Roman" panose="02020603050405020304" pitchFamily="18" charset="0"/>
              </a:rPr>
              <a:t>: The Apple data center campus in Maiden, North Carolina, featuring a massive 500,000 square foot building (at right) supported by a smaller “strategic” data center using modular data center technology. (Photo: Apple)</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140E6CE-8362-49F6-9275-D89EF662B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5287"/>
            <a:ext cx="9144000" cy="5402713"/>
          </a:xfrm>
          <a:prstGeom prst="rect">
            <a:avLst/>
          </a:prstGeom>
        </p:spPr>
      </p:pic>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en-US" altLang="zh-CN" sz="1600" dirty="0">
                <a:latin typeface="Times New Roman" panose="02020603050405020304" pitchFamily="18" charset="0"/>
                <a:cs typeface="Times New Roman" panose="02020603050405020304" pitchFamily="18" charset="0"/>
              </a:rPr>
              <a:t>Apple was a latecomer to the cloud campus party, operating a relatively small data center footprint until 2009, when it announced plans to invest $1 billion in a data center in Maiden, a small town in western North Carolina. It has caught up in a hurry, and now has campuses under construction in Oregon, Nevada, Ireland and Denmark to provide the global infrastructure powering its iTunes and iCloud services.</a:t>
            </a:r>
          </a:p>
          <a:p>
            <a:pPr algn="r"/>
            <a:r>
              <a:rPr lang="en-US" altLang="zh-CN" sz="1200" dirty="0">
                <a:latin typeface="Times New Roman" panose="02020603050405020304" pitchFamily="18" charset="0"/>
                <a:cs typeface="Times New Roman" panose="02020603050405020304" pitchFamily="18" charset="0"/>
              </a:rPr>
              <a:t>http://datacenterfrontier.com/top-10-cloud-campuses/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074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b="0" dirty="0">
                <a:latin typeface="Times New Roman" panose="02020603050405020304" pitchFamily="18" charset="0"/>
                <a:cs typeface="Times New Roman" panose="02020603050405020304" pitchFamily="18" charset="0"/>
              </a:rPr>
              <a:t>　　截止目前，阿里云在美国西部、美国东部、新加坡、香港、中东、日本、欧洲等地设立了</a:t>
            </a:r>
            <a:r>
              <a:rPr lang="en-US" altLang="zh-CN" sz="1600" b="0" dirty="0">
                <a:latin typeface="Times New Roman" panose="02020603050405020304" pitchFamily="18" charset="0"/>
                <a:cs typeface="Times New Roman" panose="02020603050405020304" pitchFamily="18" charset="0"/>
              </a:rPr>
              <a:t>13</a:t>
            </a:r>
            <a:r>
              <a:rPr lang="zh-CN" altLang="en-US" sz="1600" b="0" dirty="0">
                <a:latin typeface="Times New Roman" panose="02020603050405020304" pitchFamily="18" charset="0"/>
                <a:cs typeface="Times New Roman" panose="02020603050405020304" pitchFamily="18" charset="0"/>
              </a:rPr>
              <a:t>个地域节点。数据显示，有不少于</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家中国软件企业跟随阿里云全球基础设施布局，出海拓展市场。大疆创新、大拿科技、</a:t>
            </a:r>
            <a:r>
              <a:rPr lang="en-US" altLang="zh-CN" sz="1600" b="0" dirty="0">
                <a:latin typeface="Times New Roman" panose="02020603050405020304" pitchFamily="18" charset="0"/>
                <a:cs typeface="Times New Roman" panose="02020603050405020304" pitchFamily="18" charset="0"/>
              </a:rPr>
              <a:t>UC</a:t>
            </a:r>
            <a:r>
              <a:rPr lang="zh-CN" altLang="en-US" sz="1600" b="0" dirty="0">
                <a:latin typeface="Times New Roman" panose="02020603050405020304" pitchFamily="18" charset="0"/>
                <a:cs typeface="Times New Roman" panose="02020603050405020304" pitchFamily="18" charset="0"/>
              </a:rPr>
              <a:t>等中国科技企业迅速获取国际市场。</a:t>
            </a:r>
            <a:endParaRPr lang="zh-CN" altLang="zh-CN" sz="1600" b="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00329"/>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高盛：令人生畏的是阿里云的增速，以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收入估算，收入增速最快的阿里云以大约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140%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的增速成长，超越亚马逊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、微软</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Azure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云等。阿里云到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2019</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年营收将达到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亿美元，届时估值将达到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http://news.zol.com.cn/622/6228959.html</a:t>
            </a: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http://cloud.it168.com/a2017/0213/3097/000003097518.shtml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AB1E340-3D57-44F7-BC70-DDBDF2A4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00" y="1442031"/>
            <a:ext cx="2880000" cy="2085120"/>
          </a:xfrm>
          <a:prstGeom prst="rect">
            <a:avLst/>
          </a:prstGeom>
        </p:spPr>
      </p:pic>
      <p:pic>
        <p:nvPicPr>
          <p:cNvPr id="8" name="图片 7">
            <a:extLst>
              <a:ext uri="{FF2B5EF4-FFF2-40B4-BE49-F238E27FC236}">
                <a16:creationId xmlns:a16="http://schemas.microsoft.com/office/drawing/2014/main" id="{9258872C-4615-4356-B4C0-AD7E13010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00" y="3543306"/>
            <a:ext cx="2880000" cy="2131200"/>
          </a:xfrm>
          <a:prstGeom prst="rect">
            <a:avLst/>
          </a:prstGeom>
        </p:spPr>
      </p:pic>
      <p:pic>
        <p:nvPicPr>
          <p:cNvPr id="13" name="图片 12">
            <a:extLst>
              <a:ext uri="{FF2B5EF4-FFF2-40B4-BE49-F238E27FC236}">
                <a16:creationId xmlns:a16="http://schemas.microsoft.com/office/drawing/2014/main" id="{6CC4E347-1C6D-44BB-81A0-31F5126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7136"/>
            <a:ext cx="6300000" cy="3648358"/>
          </a:xfrm>
          <a:prstGeom prst="rect">
            <a:avLst/>
          </a:prstGeom>
        </p:spPr>
      </p:pic>
    </p:spTree>
    <p:extLst>
      <p:ext uri="{BB962C8B-B14F-4D97-AF65-F5344CB8AC3E}">
        <p14:creationId xmlns:p14="http://schemas.microsoft.com/office/powerpoint/2010/main" val="86270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千岛湖数据中心因地制宜采用了湖水制冷。深层湖水通过密闭管道流经数据中心，帮助服务器降温，再流经</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公里的青溪新城中轴溪，作为城市景观呈现，自然冷却后最终回到千岛湖。得益于千岛湖地区年平均气温</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度，其常年恒定的深层湖水水温，阿里方面称可以让数据中心</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的时间都不依赖湖水之外的制冷能源，制冷能耗节省超过</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成。</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http://news.zitian.cn/IDCzixun/2015/1021/232.html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D0C2B017-D129-4C8B-9B49-7C4279D3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9" y="482799"/>
            <a:ext cx="7801761" cy="5205902"/>
          </a:xfrm>
          <a:prstGeom prst="rect">
            <a:avLst/>
          </a:prstGeom>
        </p:spPr>
      </p:pic>
    </p:spTree>
    <p:extLst>
      <p:ext uri="{BB962C8B-B14F-4D97-AF65-F5344CB8AC3E}">
        <p14:creationId xmlns:p14="http://schemas.microsoft.com/office/powerpoint/2010/main" val="2064983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DDB49-FD3C-4ED1-812A-55F44B0E436F}"/>
              </a:ext>
            </a:extLst>
          </p:cNvPr>
          <p:cNvSpPr>
            <a:spLocks noGrp="1"/>
          </p:cNvSpPr>
          <p:nvPr>
            <p:ph type="title"/>
          </p:nvPr>
        </p:nvSpPr>
        <p:spPr/>
        <p:txBody>
          <a:bodyPr/>
          <a:lstStyle/>
          <a:p>
            <a:r>
              <a:rPr lang="zh-CN" altLang="en-US" dirty="0"/>
              <a:t>休息一下</a:t>
            </a:r>
          </a:p>
        </p:txBody>
      </p:sp>
      <p:sp>
        <p:nvSpPr>
          <p:cNvPr id="3" name="内容占位符 2">
            <a:extLst>
              <a:ext uri="{FF2B5EF4-FFF2-40B4-BE49-F238E27FC236}">
                <a16:creationId xmlns:a16="http://schemas.microsoft.com/office/drawing/2014/main" id="{4F6411AB-9DE6-4E0B-BEE6-329F5417EF43}"/>
              </a:ext>
            </a:extLst>
          </p:cNvPr>
          <p:cNvSpPr>
            <a:spLocks noGrp="1"/>
          </p:cNvSpPr>
          <p:nvPr>
            <p:ph idx="1"/>
          </p:nvPr>
        </p:nvSpPr>
        <p:spPr/>
        <p:txBody>
          <a:bodyPr/>
          <a:lstStyle/>
          <a:p>
            <a:r>
              <a:rPr lang="zh-CN" altLang="en-US" dirty="0"/>
              <a:t>前面的案例聚焦于哪几个方面？</a:t>
            </a:r>
            <a:endParaRPr lang="en-US" altLang="zh-CN" dirty="0"/>
          </a:p>
          <a:p>
            <a:pPr lvl="1"/>
            <a:r>
              <a:rPr lang="zh-CN" altLang="en-US" dirty="0"/>
              <a:t>规模、成本</a:t>
            </a:r>
            <a:endParaRPr lang="en-US" altLang="zh-CN" dirty="0"/>
          </a:p>
          <a:p>
            <a:pPr lvl="2"/>
            <a:r>
              <a:rPr lang="zh-CN" altLang="en-US" dirty="0"/>
              <a:t>域内扩展、跨域</a:t>
            </a:r>
            <a:endParaRPr lang="en-US" altLang="zh-CN" dirty="0"/>
          </a:p>
          <a:p>
            <a:pPr lvl="1"/>
            <a:r>
              <a:rPr lang="zh-CN" altLang="en-US" dirty="0"/>
              <a:t>供电、能耗、能效</a:t>
            </a:r>
            <a:endParaRPr lang="en-US" altLang="zh-CN" dirty="0"/>
          </a:p>
          <a:p>
            <a:pPr lvl="1"/>
            <a:r>
              <a:rPr lang="zh-CN" altLang="en-US" dirty="0"/>
              <a:t>环境控制、安全</a:t>
            </a:r>
            <a:endParaRPr lang="en-US" altLang="zh-CN" dirty="0"/>
          </a:p>
          <a:p>
            <a:r>
              <a:rPr lang="zh-CN" altLang="en-US" dirty="0"/>
              <a:t>然后呢？</a:t>
            </a:r>
            <a:endParaRPr lang="en-US" altLang="zh-CN" dirty="0"/>
          </a:p>
          <a:p>
            <a:pPr lvl="1"/>
            <a:r>
              <a:rPr lang="zh-CN" altLang="en-US" dirty="0"/>
              <a:t>弹性！</a:t>
            </a:r>
            <a:endParaRPr lang="en-US" altLang="zh-CN" dirty="0"/>
          </a:p>
          <a:p>
            <a:pPr lvl="1"/>
            <a:r>
              <a:rPr lang="zh-CN" altLang="en-US" dirty="0"/>
              <a:t>密度！</a:t>
            </a:r>
          </a:p>
        </p:txBody>
      </p:sp>
    </p:spTree>
    <p:extLst>
      <p:ext uri="{BB962C8B-B14F-4D97-AF65-F5344CB8AC3E}">
        <p14:creationId xmlns:p14="http://schemas.microsoft.com/office/powerpoint/2010/main" val="91942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更大的模块化</a:t>
            </a:r>
          </a:p>
        </p:txBody>
      </p:sp>
      <p:pic>
        <p:nvPicPr>
          <p:cNvPr id="4" name="Picture 17" descr="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1620000"/>
            <a:ext cx="503389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5" descr="data_cent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 y="4140000"/>
            <a:ext cx="3240000"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82" descr="2477579213_0c9eaeed1a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0" y="4140000"/>
            <a:ext cx="2687768"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5" descr="google_po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620000"/>
            <a:ext cx="351063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文本框 7"/>
          <p:cNvSpPr txBox="1"/>
          <p:nvPr/>
        </p:nvSpPr>
        <p:spPr>
          <a:xfrm>
            <a:off x="6467768" y="4265254"/>
            <a:ext cx="244287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Google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7166919" y="5467978"/>
            <a:ext cx="174372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SUN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上箭头 10"/>
          <p:cNvSpPr/>
          <p:nvPr/>
        </p:nvSpPr>
        <p:spPr>
          <a:xfrm>
            <a:off x="7479957" y="3797643"/>
            <a:ext cx="329513" cy="467611"/>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左箭头 11"/>
          <p:cNvSpPr/>
          <p:nvPr/>
        </p:nvSpPr>
        <p:spPr>
          <a:xfrm>
            <a:off x="6573795" y="5467978"/>
            <a:ext cx="663007"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27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2852" cy="559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005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4" descr="500x_ms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6" y="673347"/>
            <a:ext cx="6096931" cy="4572698"/>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3" descr="425x3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990" y="3541639"/>
            <a:ext cx="3209925" cy="2409825"/>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529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8"/>
          <p:cNvSpPr>
            <a:spLocks noChangeArrowheads="1"/>
          </p:cNvSpPr>
          <p:nvPr/>
        </p:nvSpPr>
        <p:spPr bwMode="auto">
          <a:xfrm rot="10800000" flipV="1">
            <a:off x="0" y="314214"/>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8482"/>
            <a:ext cx="7392879" cy="326884"/>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Huawei, TELEHOUSE (</a:t>
            </a:r>
            <a:r>
              <a:rPr lang="en-US" altLang="zh-CN" sz="1355" b="0" dirty="0">
                <a:latin typeface="Times New Roman" panose="02020603050405020304" pitchFamily="18" charset="0"/>
                <a:cs typeface="Times New Roman" panose="02020603050405020304" pitchFamily="18" charset="0"/>
              </a:rPr>
              <a:t>KDDI Corporation, a FORTUNE Global 500 company</a:t>
            </a:r>
            <a:r>
              <a:rPr lang="en-US" altLang="zh-CN" sz="1524" dirty="0">
                <a:latin typeface="Times New Roman" panose="02020603050405020304" pitchFamily="18" charset="0"/>
                <a:cs typeface="Times New Roman" panose="02020603050405020304" pitchFamily="18" charset="0"/>
              </a:rPr>
              <a:t>)</a:t>
            </a:r>
            <a:endParaRPr lang="zh-CN" altLang="zh-CN" sz="1693" dirty="0">
              <a:latin typeface="Times New Roman" panose="02020603050405020304" pitchFamily="18" charset="0"/>
              <a:cs typeface="Times New Roman" panose="02020603050405020304" pitchFamily="18" charset="0"/>
            </a:endParaRPr>
          </a:p>
        </p:txBody>
      </p:sp>
      <p:pic>
        <p:nvPicPr>
          <p:cNvPr id="11" name="Picture 4" descr="http://www.datacenterdynamics.com/sites/default/files/huawei%20contai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 y="416040"/>
            <a:ext cx="9141822" cy="412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7681"/>
            <a:ext cx="5265460" cy="468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3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更小的模块化</a:t>
            </a:r>
          </a:p>
        </p:txBody>
      </p:sp>
      <p:pic>
        <p:nvPicPr>
          <p:cNvPr id="9" name="Picture 2" descr="Open-Horz-green-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623" y="257490"/>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OCP Technologies for Summit 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658" y="3262355"/>
            <a:ext cx="1612700"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Battery-Cabinet-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657" y="2042564"/>
            <a:ext cx="1594786" cy="95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Freedom-PRN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66" y="457669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Datacenter-Mechanical-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66" y="3262355"/>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Prineville 1's mist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66" y="2042564"/>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Open Vault serv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2657" y="4571591"/>
            <a:ext cx="1620774" cy="97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descr="Chassis-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635" y="203230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5160635" y="3357773"/>
            <a:ext cx="28280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Design</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Mechanical</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Electrical</a:t>
            </a:r>
          </a:p>
          <a:p>
            <a:pPr eaLnBrk="1" hangingPunct="1"/>
            <a:r>
              <a:rPr lang="en-SG" altLang="zh-CN" sz="1600" b="0" dirty="0">
                <a:latin typeface="Times New Roman" panose="02020603050405020304" pitchFamily="18" charset="0"/>
                <a:cs typeface="Times New Roman" panose="02020603050405020304" pitchFamily="18" charset="0"/>
              </a:rPr>
              <a:t>Battery Cabinet</a:t>
            </a:r>
          </a:p>
          <a:p>
            <a:pPr eaLnBrk="1" hangingPunct="1"/>
            <a:r>
              <a:rPr lang="en-SG" altLang="zh-CN" sz="1600" b="0" dirty="0">
                <a:latin typeface="Times New Roman" panose="02020603050405020304" pitchFamily="18" charset="0"/>
                <a:cs typeface="Times New Roman" panose="02020603050405020304" pitchFamily="18" charset="0"/>
              </a:rPr>
              <a:t>Open Rack</a:t>
            </a:r>
          </a:p>
          <a:p>
            <a:pPr eaLnBrk="1" hangingPunct="1"/>
            <a:r>
              <a:rPr lang="en-SG" altLang="zh-CN" sz="1600" b="0" dirty="0">
                <a:latin typeface="Times New Roman" panose="02020603050405020304" pitchFamily="18" charset="0"/>
                <a:cs typeface="Times New Roman" panose="02020603050405020304" pitchFamily="18" charset="0"/>
              </a:rPr>
              <a:t>Networking</a:t>
            </a:r>
          </a:p>
          <a:p>
            <a:pPr eaLnBrk="1" hangingPunct="1"/>
            <a:r>
              <a:rPr lang="en-SG" altLang="zh-CN" sz="1600" b="0" dirty="0">
                <a:latin typeface="Times New Roman" panose="02020603050405020304" pitchFamily="18" charset="0"/>
                <a:cs typeface="Times New Roman" panose="02020603050405020304" pitchFamily="18" charset="0"/>
              </a:rPr>
              <a:t>Storage</a:t>
            </a:r>
          </a:p>
          <a:p>
            <a:pPr eaLnBrk="1" hangingPunct="1"/>
            <a:r>
              <a:rPr lang="en-SG" altLang="zh-CN" sz="1600" b="0" dirty="0">
                <a:latin typeface="Times New Roman" panose="02020603050405020304" pitchFamily="18" charset="0"/>
                <a:cs typeface="Times New Roman" panose="02020603050405020304" pitchFamily="18" charset="0"/>
              </a:rPr>
              <a:t>Motherboard and Server Design</a:t>
            </a:r>
          </a:p>
          <a:p>
            <a:pPr eaLnBrk="1" hangingPunct="1"/>
            <a:r>
              <a:rPr lang="en-SG" altLang="zh-CN" sz="1600" b="0" dirty="0">
                <a:latin typeface="Times New Roman" panose="02020603050405020304" pitchFamily="18" charset="0"/>
                <a:cs typeface="Times New Roman" panose="02020603050405020304" pitchFamily="18" charset="0"/>
              </a:rPr>
              <a:t>Power Supply</a:t>
            </a:r>
          </a:p>
          <a:p>
            <a:pPr eaLnBrk="1" hangingPunct="1"/>
            <a:r>
              <a:rPr lang="en-SG" altLang="zh-CN" sz="1600" b="0" dirty="0">
                <a:latin typeface="Times New Roman" panose="02020603050405020304" pitchFamily="18" charset="0"/>
                <a:cs typeface="Times New Roman" panose="02020603050405020304" pitchFamily="18" charset="0"/>
              </a:rPr>
              <a:t>Chassis</a:t>
            </a:r>
            <a:endParaRPr lang="zh-CN" altLang="en-US" sz="1600" b="0" dirty="0">
              <a:latin typeface="Times New Roman" panose="02020603050405020304" pitchFamily="18" charset="0"/>
              <a:cs typeface="Times New Roman" panose="02020603050405020304" pitchFamily="18" charset="0"/>
            </a:endParaRPr>
          </a:p>
        </p:txBody>
      </p:sp>
      <p:sp>
        <p:nvSpPr>
          <p:cNvPr id="24" name="矩形 3"/>
          <p:cNvSpPr>
            <a:spLocks noChangeArrowheads="1"/>
          </p:cNvSpPr>
          <p:nvPr/>
        </p:nvSpPr>
        <p:spPr bwMode="auto">
          <a:xfrm rot="10800000" flipV="1">
            <a:off x="0" y="1673855"/>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25" name="Rectangle 96"/>
          <p:cNvSpPr>
            <a:spLocks noChangeArrowheads="1"/>
          </p:cNvSpPr>
          <p:nvPr/>
        </p:nvSpPr>
        <p:spPr bwMode="auto">
          <a:xfrm>
            <a:off x="0" y="1294814"/>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805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http://cdn.arstechnica.net/wp-content/uploads/2013/02/openrack2-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697" y="1920813"/>
            <a:ext cx="7417369" cy="49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4"/>
          <p:cNvSpPr>
            <a:spLocks noChangeArrowheads="1"/>
          </p:cNvSpPr>
          <p:nvPr/>
        </p:nvSpPr>
        <p:spPr bwMode="auto">
          <a:xfrm>
            <a:off x="3111352" y="6531116"/>
            <a:ext cx="523071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solidFill>
                  <a:schemeClr val="bg1"/>
                </a:solidFill>
                <a:latin typeface="Times New Roman" panose="02020603050405020304" pitchFamily="18" charset="0"/>
                <a:cs typeface="Times New Roman" panose="02020603050405020304" pitchFamily="18" charset="0"/>
              </a:rPr>
              <a:t>Facebook's Open Vault storage server, codenamed "Knox."</a:t>
            </a:r>
            <a:endParaRPr lang="zh-CN" altLang="en-US" sz="1524" b="0" dirty="0">
              <a:solidFill>
                <a:schemeClr val="bg1"/>
              </a:solidFill>
              <a:latin typeface="Times New Roman" panose="02020603050405020304" pitchFamily="18" charset="0"/>
              <a:cs typeface="Times New Roman" panose="02020603050405020304" pitchFamily="18" charset="0"/>
            </a:endParaRPr>
          </a:p>
        </p:txBody>
      </p:sp>
      <p:pic>
        <p:nvPicPr>
          <p:cNvPr id="8" name="Picture 2" descr="Open-Horz-green-large">
            <a:extLst>
              <a:ext uri="{FF2B5EF4-FFF2-40B4-BE49-F238E27FC236}">
                <a16:creationId xmlns:a16="http://schemas.microsoft.com/office/drawing/2014/main" id="{D11D770F-45A7-4DC1-ADAD-FCFA8879C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107C619E-C3C8-4353-A3AE-7BF35C1C231E}"/>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891E899E-1ABF-4211-B904-68275D339EB6}"/>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49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实验环境：物理机集群</a:t>
            </a:r>
          </a:p>
        </p:txBody>
      </p:sp>
      <p:sp>
        <p:nvSpPr>
          <p:cNvPr id="6" name="文本框 5"/>
          <p:cNvSpPr txBox="1"/>
          <p:nvPr/>
        </p:nvSpPr>
        <p:spPr>
          <a:xfrm>
            <a:off x="2880000" y="6300000"/>
            <a:ext cx="324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机架服务器群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F312)</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5940000" y="1800000"/>
            <a:ext cx="2880000" cy="3600000"/>
          </a:xfrm>
        </p:spPr>
        <p:txBody>
          <a:bodyPr>
            <a:normAutofit/>
          </a:bodyPr>
          <a:lstStyle/>
          <a:p>
            <a:r>
              <a:rPr lang="en-US" altLang="zh-CN" sz="2000" dirty="0"/>
              <a:t>SSH</a:t>
            </a:r>
            <a:r>
              <a:rPr lang="zh-CN" altLang="en-US" sz="2000" dirty="0"/>
              <a:t>远程访问</a:t>
            </a:r>
            <a:endParaRPr lang="en-US" altLang="zh-CN" sz="2000" dirty="0"/>
          </a:p>
          <a:p>
            <a:r>
              <a:rPr lang="zh-CN" altLang="en-US" sz="2000" dirty="0"/>
              <a:t>通过</a:t>
            </a:r>
            <a:r>
              <a:rPr lang="en-US" altLang="zh-CN" sz="2000" dirty="0"/>
              <a:t>HTTP</a:t>
            </a:r>
            <a:r>
              <a:rPr lang="zh-CN" altLang="en-US" sz="2000" dirty="0"/>
              <a:t>代理</a:t>
            </a:r>
            <a:endParaRPr lang="en-US" altLang="zh-CN" sz="2000" dirty="0"/>
          </a:p>
          <a:p>
            <a:r>
              <a:rPr lang="en-US" altLang="zh-CN" sz="2000" dirty="0"/>
              <a:t>Ubuntu16.04LTS</a:t>
            </a:r>
            <a:endParaRPr lang="zh-CN" altLang="en-US" sz="20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00" y="1800000"/>
            <a:ext cx="5400000" cy="405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1157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cdn.arstechnica.net/wp-content/uploads/2013/02/knox3-640x4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988" y="4145443"/>
            <a:ext cx="3939015" cy="260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392423" y="1917096"/>
            <a:ext cx="8344371" cy="3376052"/>
          </a:xfrm>
          <a:prstGeom prst="rect">
            <a:avLst/>
          </a:prstGeom>
          <a:solidFill>
            <a:srgbClr val="FFFFFF">
              <a:alpha val="40000"/>
            </a:srgbClr>
          </a:solidFill>
          <a:ln>
            <a:noFill/>
          </a:ln>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latin typeface="Times New Roman" panose="02020603050405020304" pitchFamily="18" charset="0"/>
                <a:cs typeface="Times New Roman" panose="02020603050405020304" pitchFamily="18" charset="0"/>
              </a:rPr>
              <a:t>The motherboard uses next generation </a:t>
            </a:r>
            <a:r>
              <a:rPr lang="en-SG" altLang="zh-CN" sz="1524" b="0" dirty="0">
                <a:solidFill>
                  <a:srgbClr val="FF0000"/>
                </a:solidFill>
                <a:latin typeface="Times New Roman" panose="02020603050405020304" pitchFamily="18" charset="0"/>
                <a:cs typeface="Times New Roman" panose="02020603050405020304" pitchFamily="18" charset="0"/>
              </a:rPr>
              <a:t>Intel</a:t>
            </a:r>
            <a:r>
              <a:rPr lang="en-SG" altLang="zh-CN" sz="1524" b="0" dirty="0">
                <a:latin typeface="Times New Roman" panose="02020603050405020304" pitchFamily="18" charset="0"/>
                <a:cs typeface="Times New Roman" panose="02020603050405020304" pitchFamily="18" charset="0"/>
              </a:rPr>
              <a:t>® Xeon® processor E5-2600 product family CPUs with a TDP (thermal design power) up to 115W. The motherboard supports these features:</a:t>
            </a:r>
          </a:p>
          <a:p>
            <a:pPr eaLnBrk="1" hangingPunct="1"/>
            <a:r>
              <a:rPr lang="en-SG" altLang="zh-CN" sz="1524" b="0" dirty="0">
                <a:latin typeface="Times New Roman" panose="02020603050405020304" pitchFamily="18" charset="0"/>
                <a:cs typeface="Times New Roman" panose="02020603050405020304" pitchFamily="18" charset="0"/>
              </a:rPr>
              <a:t>2 Intel® Xeon® E5-2600 (LGA2011) series processors up to 115W</a:t>
            </a:r>
          </a:p>
          <a:p>
            <a:pPr eaLnBrk="1" hangingPunct="1"/>
            <a:r>
              <a:rPr lang="en-SG" altLang="zh-CN" sz="1524" b="0" dirty="0">
                <a:latin typeface="Times New Roman" panose="02020603050405020304" pitchFamily="18" charset="0"/>
                <a:cs typeface="Times New Roman" panose="02020603050405020304" pitchFamily="18" charset="0"/>
              </a:rPr>
              <a:t>2 full-width Intel </a:t>
            </a:r>
            <a:r>
              <a:rPr lang="en-SG" altLang="zh-CN" sz="1524" b="0" dirty="0" err="1">
                <a:latin typeface="Times New Roman" panose="02020603050405020304" pitchFamily="18" charset="0"/>
                <a:cs typeface="Times New Roman" panose="02020603050405020304" pitchFamily="18" charset="0"/>
              </a:rPr>
              <a:t>QuickPath</a:t>
            </a:r>
            <a:r>
              <a:rPr lang="en-SG" altLang="zh-CN" sz="1524" b="0" dirty="0">
                <a:latin typeface="Times New Roman" panose="02020603050405020304" pitchFamily="18" charset="0"/>
                <a:cs typeface="Times New Roman" panose="02020603050405020304" pitchFamily="18" charset="0"/>
              </a:rPr>
              <a:t> interconnect (QPI) links up to 8 GT/s/direction</a:t>
            </a:r>
          </a:p>
          <a:p>
            <a:pPr eaLnBrk="1" hangingPunct="1"/>
            <a:r>
              <a:rPr lang="en-SG" altLang="zh-CN" sz="1524" b="0" dirty="0">
                <a:latin typeface="Times New Roman" panose="02020603050405020304" pitchFamily="18" charset="0"/>
                <a:cs typeface="Times New Roman" panose="02020603050405020304" pitchFamily="18" charset="0"/>
              </a:rPr>
              <a:t>Up to 8 cores per CPU (up to 16 threads with Hyper-Threading Technology)</a:t>
            </a:r>
          </a:p>
          <a:p>
            <a:pPr eaLnBrk="1" hangingPunct="1"/>
            <a:r>
              <a:rPr lang="en-SG" altLang="zh-CN" sz="1524" b="0" dirty="0">
                <a:latin typeface="Times New Roman" panose="02020603050405020304" pitchFamily="18" charset="0"/>
                <a:cs typeface="Times New Roman" panose="02020603050405020304" pitchFamily="18" charset="0"/>
              </a:rPr>
              <a:t>Up to 20 MB last level cache</a:t>
            </a:r>
          </a:p>
          <a:p>
            <a:pPr eaLnBrk="1" hangingPunct="1"/>
            <a:r>
              <a:rPr lang="en-SG" altLang="zh-CN" sz="1524" b="0" dirty="0">
                <a:latin typeface="Times New Roman" panose="02020603050405020304" pitchFamily="18" charset="0"/>
                <a:cs typeface="Times New Roman" panose="02020603050405020304" pitchFamily="18" charset="0"/>
              </a:rPr>
              <a:t>Single Processor Mode</a:t>
            </a:r>
          </a:p>
          <a:p>
            <a:pPr eaLnBrk="1" hangingPunct="1"/>
            <a:r>
              <a:rPr lang="en-SG" altLang="zh-CN" sz="1524" b="0" dirty="0">
                <a:latin typeface="Times New Roman" panose="02020603050405020304" pitchFamily="18" charset="0"/>
                <a:cs typeface="Times New Roman" panose="02020603050405020304" pitchFamily="18" charset="0"/>
              </a:rPr>
              <a:t>DDR3 direct attached memory support on cpu0 and cpu1 with:</a:t>
            </a:r>
          </a:p>
          <a:p>
            <a:pPr eaLnBrk="1" hangingPunct="1"/>
            <a:r>
              <a:rPr lang="en-SG" altLang="zh-CN" sz="1524" b="0" dirty="0">
                <a:latin typeface="Times New Roman" panose="02020603050405020304" pitchFamily="18" charset="0"/>
                <a:cs typeface="Times New Roman" panose="02020603050405020304" pitchFamily="18" charset="0"/>
              </a:rPr>
              <a:t>4 channel DDR3 registered memory interface on processors 0 and 1</a:t>
            </a:r>
          </a:p>
          <a:p>
            <a:pPr eaLnBrk="1" hangingPunct="1"/>
            <a:r>
              <a:rPr lang="en-SG" altLang="zh-CN" sz="1524" b="0" dirty="0">
                <a:latin typeface="Times New Roman" panose="02020603050405020304" pitchFamily="18" charset="0"/>
                <a:cs typeface="Times New Roman" panose="02020603050405020304" pitchFamily="18" charset="0"/>
              </a:rPr>
              <a:t>2 DDR3 slots per channel per processor (total of 16 DIMMs on the motherboard)</a:t>
            </a:r>
          </a:p>
          <a:p>
            <a:pPr eaLnBrk="1" hangingPunct="1"/>
            <a:r>
              <a:rPr lang="en-SG" altLang="zh-CN" sz="1524" b="0" dirty="0">
                <a:latin typeface="Times New Roman" panose="02020603050405020304" pitchFamily="18" charset="0"/>
                <a:cs typeface="Times New Roman" panose="02020603050405020304" pitchFamily="18" charset="0"/>
              </a:rPr>
              <a:t>RDIMM/LV-RDIMM (1.5V/1.35V), LRDIMM and ECC UDIMM/LV-UDIMM(1.5V/1.35V)</a:t>
            </a:r>
          </a:p>
          <a:p>
            <a:pPr eaLnBrk="1" hangingPunct="1"/>
            <a:r>
              <a:rPr lang="en-SG" altLang="zh-CN" sz="1524" b="0" dirty="0">
                <a:latin typeface="Times New Roman" panose="02020603050405020304" pitchFamily="18" charset="0"/>
                <a:cs typeface="Times New Roman" panose="02020603050405020304" pitchFamily="18" charset="0"/>
              </a:rPr>
              <a:t>Single, dual, and quad rank DIMMs</a:t>
            </a:r>
          </a:p>
          <a:p>
            <a:pPr eaLnBrk="1" hangingPunct="1"/>
            <a:r>
              <a:rPr lang="en-SG" altLang="zh-CN" sz="1524" b="0" dirty="0">
                <a:latin typeface="Times New Roman" panose="02020603050405020304" pitchFamily="18" charset="0"/>
                <a:cs typeface="Times New Roman" panose="02020603050405020304" pitchFamily="18" charset="0"/>
              </a:rPr>
              <a:t>DDR3 speeds of 800/1066/1333/1600 MHz</a:t>
            </a:r>
          </a:p>
          <a:p>
            <a:pPr eaLnBrk="1" hangingPunct="1"/>
            <a:r>
              <a:rPr lang="en-SG" altLang="zh-CN" sz="1524" b="0" dirty="0">
                <a:latin typeface="Times New Roman" panose="02020603050405020304" pitchFamily="18" charset="0"/>
                <a:cs typeface="Times New Roman" panose="02020603050405020304" pitchFamily="18" charset="0"/>
              </a:rPr>
              <a:t>Up to maximum 512 GB memory with 32GB RDIMM DIMMs</a:t>
            </a:r>
            <a:endParaRPr lang="zh-CN" altLang="en-US" sz="1524" b="0" dirty="0">
              <a:latin typeface="Times New Roman" panose="02020603050405020304" pitchFamily="18" charset="0"/>
              <a:cs typeface="Times New Roman" panose="02020603050405020304" pitchFamily="18" charset="0"/>
            </a:endParaRPr>
          </a:p>
        </p:txBody>
      </p:sp>
      <p:pic>
        <p:nvPicPr>
          <p:cNvPr id="13" name="Picture 2" descr="Open-Horz-green-large">
            <a:extLst>
              <a:ext uri="{FF2B5EF4-FFF2-40B4-BE49-F238E27FC236}">
                <a16:creationId xmlns:a16="http://schemas.microsoft.com/office/drawing/2014/main" id="{5FBD4A6C-A789-448B-835A-1739A96A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3">
            <a:extLst>
              <a:ext uri="{FF2B5EF4-FFF2-40B4-BE49-F238E27FC236}">
                <a16:creationId xmlns:a16="http://schemas.microsoft.com/office/drawing/2014/main" id="{5B7083F4-0B63-4F30-A52C-CEBEA0E91CEA}"/>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5" name="Rectangle 96">
            <a:extLst>
              <a:ext uri="{FF2B5EF4-FFF2-40B4-BE49-F238E27FC236}">
                <a16:creationId xmlns:a16="http://schemas.microsoft.com/office/drawing/2014/main" id="{FE220FB0-5CF1-449E-95B1-4EB1FCA949E7}"/>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653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71" y="1950694"/>
            <a:ext cx="3814032" cy="313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cdn.arstechnica.net/wp-content/uploads/2013/02/Winterfell-640x4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678" y="2314895"/>
            <a:ext cx="4086846" cy="256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Open-Horz-green-large">
            <a:extLst>
              <a:ext uri="{FF2B5EF4-FFF2-40B4-BE49-F238E27FC236}">
                <a16:creationId xmlns:a16="http://schemas.microsoft.com/office/drawing/2014/main" id="{835CB272-471F-429B-AAC8-AAD020CB5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B9CB7333-C9E7-4595-9308-289DA1CD1D29}"/>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04BB05C2-4D1A-4FB4-8A65-17BAFD22E083}"/>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666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Example: Storage</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827852" y="1706101"/>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COLD STORAGE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Cold storage is designed as a bulk load fast archive.</a:t>
            </a: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741" y="988449"/>
            <a:ext cx="1696021" cy="582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179" y="2643273"/>
            <a:ext cx="1483683" cy="33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03" y="2512450"/>
            <a:ext cx="4201079" cy="116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0"/>
          <p:cNvSpPr txBox="1">
            <a:spLocks noChangeArrowheads="1"/>
          </p:cNvSpPr>
          <p:nvPr/>
        </p:nvSpPr>
        <p:spPr bwMode="auto">
          <a:xfrm>
            <a:off x="471715" y="3903402"/>
            <a:ext cx="4557658" cy="108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93">
                <a:latin typeface="Times New Roman" panose="02020603050405020304" pitchFamily="18" charset="0"/>
                <a:cs typeface="Times New Roman" panose="02020603050405020304" pitchFamily="18" charset="0"/>
              </a:rPr>
              <a:t>Shingled Magnetic Recording (SMR) hard disk</a:t>
            </a:r>
          </a:p>
          <a:p>
            <a:pPr eaLnBrk="1" hangingPunct="1"/>
            <a:r>
              <a:rPr lang="en-US" altLang="zh-CN" sz="1693">
                <a:latin typeface="Times New Roman" panose="02020603050405020304" pitchFamily="18" charset="0"/>
                <a:cs typeface="Times New Roman" panose="02020603050405020304" pitchFamily="18" charset="0"/>
              </a:rPr>
              <a:t>drives are used in the cold storage system:</a:t>
            </a:r>
          </a:p>
          <a:p>
            <a:pPr lvl="1" eaLnBrk="1" hangingPunct="1"/>
            <a:r>
              <a:rPr lang="en-US" altLang="zh-CN" sz="1524">
                <a:latin typeface="Times New Roman" panose="02020603050405020304" pitchFamily="18" charset="0"/>
                <a:cs typeface="Times New Roman" panose="02020603050405020304" pitchFamily="18" charset="0"/>
              </a:rPr>
              <a:t>• Interface: SATA, 3G</a:t>
            </a:r>
          </a:p>
          <a:p>
            <a:pPr lvl="1" eaLnBrk="1" hangingPunct="1"/>
            <a:r>
              <a:rPr lang="en-US" altLang="zh-CN" sz="1524">
                <a:latin typeface="Times New Roman" panose="02020603050405020304" pitchFamily="18" charset="0"/>
                <a:cs typeface="Times New Roman" panose="02020603050405020304" pitchFamily="18" charset="0"/>
              </a:rPr>
              <a:t>• Capacity: 4TB</a:t>
            </a:r>
            <a:endParaRPr lang="zh-CN" altLang="en-US" sz="1524">
              <a:latin typeface="Times New Roman" panose="02020603050405020304" pitchFamily="18" charset="0"/>
              <a:cs typeface="Times New Roman" panose="02020603050405020304" pitchFamily="18" charset="0"/>
            </a:endParaRPr>
          </a:p>
        </p:txBody>
      </p:sp>
      <p:pic>
        <p:nvPicPr>
          <p:cNvPr id="20" name="Picture 10" descr="https://encrypted-tbn2.gstatic.com/images?q=tbn:ANd9GcRsAxVXf4FtxcuVyH7lH2GnEseiFsJufjdGWywEHpLda1B9d0PJ8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482" y="4594175"/>
            <a:ext cx="2362603" cy="138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opennvm.github.io/images/linu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67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638905"/>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FUSION-IO</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Fusion-</a:t>
            </a:r>
            <a:r>
              <a:rPr lang="en-SG" altLang="zh-CN" sz="1355" dirty="0" err="1">
                <a:solidFill>
                  <a:schemeClr val="bg2">
                    <a:lumMod val="25000"/>
                  </a:schemeClr>
                </a:solidFill>
                <a:latin typeface="Times New Roman" panose="02020603050405020304" pitchFamily="18" charset="0"/>
                <a:cs typeface="Times New Roman" pitchFamily="18" charset="0"/>
              </a:rPr>
              <a:t>io</a:t>
            </a:r>
            <a:r>
              <a:rPr lang="en-SG" altLang="zh-CN" sz="1355" dirty="0">
                <a:solidFill>
                  <a:schemeClr val="bg2">
                    <a:lumMod val="25000"/>
                  </a:schemeClr>
                </a:solidFill>
                <a:latin typeface="Times New Roman" panose="02020603050405020304" pitchFamily="18" charset="0"/>
                <a:cs typeface="Times New Roman" pitchFamily="18" charset="0"/>
              </a:rPr>
              <a:t> 3.2 TB I/0 is a high-density I/O PCI Express adapter card.</a:t>
            </a: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20" y="2288017"/>
            <a:ext cx="4916042" cy="371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535" y="1973540"/>
            <a:ext cx="6079873" cy="40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594" y="1481667"/>
            <a:ext cx="2185206"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http://opennvm.github.io/images/linu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6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0"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2" name="矩形 11"/>
          <p:cNvSpPr>
            <a:spLocks noChangeArrowheads="1"/>
          </p:cNvSpPr>
          <p:nvPr/>
        </p:nvSpPr>
        <p:spPr bwMode="auto">
          <a:xfrm>
            <a:off x="827852" y="1727604"/>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HYVE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Torpedo design concept is a 2xOpenU storage server that can accommodate 15 3.5″      drives arranged in a 3 x 5 array.</a:t>
            </a: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34" y="2618619"/>
            <a:ext cx="5979079" cy="33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13" y="2652217"/>
            <a:ext cx="7603873" cy="32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http://opennvm.github.io/image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817646"/>
            <a:ext cx="7511143" cy="680443"/>
          </a:xfrm>
          <a:prstGeom prst="rect">
            <a:avLst/>
          </a:prstGeom>
          <a:noFill/>
          <a:ln w="9525">
            <a:noFill/>
            <a:miter lim="800000"/>
            <a:headEnd/>
            <a:tailEnd/>
          </a:ln>
        </p:spPr>
        <p:txBody>
          <a:bodyPr>
            <a:spAutoFit/>
          </a:bodyPr>
          <a:lstStyle/>
          <a:p>
            <a:pPr>
              <a:lnSpc>
                <a:spcPct val="150000"/>
              </a:lnSpc>
              <a:defRPr/>
            </a:pPr>
            <a:r>
              <a:rPr lang="en-SG" altLang="zh-CN" sz="1355" dirty="0">
                <a:latin typeface="Times New Roman" panose="02020603050405020304" pitchFamily="18" charset="0"/>
                <a:cs typeface="Times New Roman" pitchFamily="18" charset="0"/>
              </a:rPr>
              <a:t>OPENNVM</a:t>
            </a:r>
          </a:p>
          <a:p>
            <a:pPr lvl="1">
              <a:lnSpc>
                <a:spcPct val="150000"/>
              </a:lnSpc>
              <a:defRPr/>
            </a:pPr>
            <a:r>
              <a:rPr lang="en-SG" altLang="zh-CN" sz="1355" dirty="0" err="1">
                <a:solidFill>
                  <a:schemeClr val="bg2">
                    <a:lumMod val="25000"/>
                  </a:schemeClr>
                </a:solidFill>
                <a:latin typeface="Times New Roman" panose="02020603050405020304" pitchFamily="18" charset="0"/>
                <a:cs typeface="Times New Roman" pitchFamily="18" charset="0"/>
              </a:rPr>
              <a:t>OpenNVM</a:t>
            </a:r>
            <a:r>
              <a:rPr lang="en-SG" altLang="zh-CN" sz="1355" dirty="0">
                <a:solidFill>
                  <a:schemeClr val="bg2">
                    <a:lumMod val="25000"/>
                  </a:schemeClr>
                </a:solidFill>
                <a:latin typeface="Times New Roman" panose="02020603050405020304" pitchFamily="18" charset="0"/>
                <a:cs typeface="Times New Roman" pitchFamily="18" charset="0"/>
              </a:rPr>
              <a:t> is an open-source project for creating new interfaces to non-volatile memory (like flash).</a:t>
            </a:r>
          </a:p>
        </p:txBody>
      </p:sp>
      <p:sp>
        <p:nvSpPr>
          <p:cNvPr id="16" name="TextBox 4"/>
          <p:cNvSpPr txBox="1">
            <a:spLocks noChangeArrowheads="1"/>
          </p:cNvSpPr>
          <p:nvPr/>
        </p:nvSpPr>
        <p:spPr bwMode="auto">
          <a:xfrm>
            <a:off x="796942" y="3252948"/>
            <a:ext cx="6855659" cy="6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370" b="0">
                <a:latin typeface="Times New Roman" panose="02020603050405020304" pitchFamily="18" charset="0"/>
                <a:cs typeface="Times New Roman" panose="02020603050405020304" pitchFamily="18" charset="0"/>
              </a:rPr>
              <a:t>You can download source and API specs from GitHub:</a:t>
            </a:r>
            <a:endParaRPr lang="en-US" altLang="zh-CN" sz="1524">
              <a:latin typeface="Times New Roman" panose="02020603050405020304" pitchFamily="18" charset="0"/>
              <a:cs typeface="Times New Roman" panose="02020603050405020304" pitchFamily="18" charset="0"/>
            </a:endParaRPr>
          </a:p>
          <a:p>
            <a:pPr eaLnBrk="1" hangingPunct="1"/>
            <a:r>
              <a:rPr lang="en-US" altLang="zh-CN" sz="1524">
                <a:latin typeface="Times New Roman" panose="02020603050405020304" pitchFamily="18" charset="0"/>
                <a:cs typeface="Times New Roman" panose="02020603050405020304" pitchFamily="18" charset="0"/>
              </a:rPr>
              <a:t>https://opennvm.github.io/</a:t>
            </a:r>
            <a:endParaRPr lang="zh-CN" altLang="en-US" sz="1524">
              <a:latin typeface="Times New Roman" panose="02020603050405020304" pitchFamily="18" charset="0"/>
              <a:cs typeface="Times New Roman" panose="02020603050405020304" pitchFamily="18" charset="0"/>
            </a:endParaRP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0" name="矩形 9"/>
          <p:cNvSpPr>
            <a:spLocks noChangeArrowheads="1"/>
          </p:cNvSpPr>
          <p:nvPr/>
        </p:nvSpPr>
        <p:spPr bwMode="auto">
          <a:xfrm>
            <a:off x="827852" y="1638905"/>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OPEN VAULT</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Open Vault is a simple and cost-effective storage solution with a modular I/O        topology that’s built for the Open Rack.</a:t>
            </a:r>
            <a:endParaRPr lang="zh-CN" altLang="zh-CN" sz="1355" dirty="0">
              <a:solidFill>
                <a:schemeClr val="bg2">
                  <a:lumMod val="25000"/>
                </a:schemeClr>
              </a:solidFill>
              <a:latin typeface="Times New Roman" panose="02020603050405020304" pitchFamily="18" charset="0"/>
              <a:cs typeface="Times New Roman" pitchFamily="18"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51" y="2609212"/>
            <a:ext cx="7289397" cy="280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011" y="2661625"/>
            <a:ext cx="4647259" cy="329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270" y="1781360"/>
            <a:ext cx="4305905" cy="455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0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EC42468-75BE-4033-AA2A-284E3A443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484"/>
            <a:ext cx="9144000" cy="5149516"/>
          </a:xfrm>
          <a:prstGeom prst="rect">
            <a:avLst/>
          </a:prstGeom>
        </p:spPr>
      </p:pic>
      <p:sp>
        <p:nvSpPr>
          <p:cNvPr id="5" name="矩形 4">
            <a:extLst>
              <a:ext uri="{FF2B5EF4-FFF2-40B4-BE49-F238E27FC236}">
                <a16:creationId xmlns:a16="http://schemas.microsoft.com/office/drawing/2014/main" id="{54FC64F5-751B-4971-A2D1-8B00600FD799}"/>
              </a:ext>
            </a:extLst>
          </p:cNvPr>
          <p:cNvSpPr/>
          <p:nvPr/>
        </p:nvSpPr>
        <p:spPr>
          <a:xfrm>
            <a:off x="3590488" y="3498272"/>
            <a:ext cx="5553512" cy="923330"/>
          </a:xfrm>
          <a:prstGeom prst="rect">
            <a:avLst/>
          </a:prstGeom>
          <a:solidFill>
            <a:srgbClr val="FFFFFF">
              <a:alpha val="69804"/>
            </a:srgbClr>
          </a:solidFill>
        </p:spPr>
        <p:txBody>
          <a:bodyPr wrap="squar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Intel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宣称，新的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SSD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Intel 3D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闪存，可为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服务器轻松提供最多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1PB(1000TB)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的固态存储空间，足够保存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万部高清电影，能让一个人连续看上大约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p>
        </p:txBody>
      </p:sp>
    </p:spTree>
    <p:extLst>
      <p:ext uri="{BB962C8B-B14F-4D97-AF65-F5344CB8AC3E}">
        <p14:creationId xmlns:p14="http://schemas.microsoft.com/office/powerpoint/2010/main" val="25593213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更多问题</a:t>
            </a:r>
          </a:p>
        </p:txBody>
      </p:sp>
      <p:sp>
        <p:nvSpPr>
          <p:cNvPr id="6" name="Rectangle 3"/>
          <p:cNvSpPr txBox="1">
            <a:spLocks noChangeArrowheads="1"/>
          </p:cNvSpPr>
          <p:nvPr/>
        </p:nvSpPr>
        <p:spPr>
          <a:xfrm>
            <a:off x="457200" y="1602260"/>
            <a:ext cx="8229600" cy="5059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ea typeface="宋体" panose="02010600030101010101" pitchFamily="2" charset="-122"/>
              </a:rPr>
              <a:t>Typical first year for a new cluster (Jeff Dean, Google):</a:t>
            </a:r>
            <a:endParaRPr lang="en-US" altLang="zh-CN" sz="1800" dirty="0">
              <a:ea typeface="宋体" panose="02010600030101010101" pitchFamily="2" charset="-122"/>
            </a:endParaRPr>
          </a:p>
          <a:p>
            <a:pPr marL="339725" lvl="1" indent="-225425">
              <a:spcBef>
                <a:spcPct val="75000"/>
              </a:spcBef>
            </a:pPr>
            <a:r>
              <a:rPr lang="en-US" altLang="zh-CN" sz="1600" dirty="0">
                <a:ea typeface="宋体" panose="02010600030101010101" pitchFamily="2" charset="-122"/>
              </a:rPr>
              <a:t>~0.5 </a:t>
            </a:r>
            <a:r>
              <a:rPr lang="en-US" altLang="zh-CN" sz="1600" dirty="0">
                <a:solidFill>
                  <a:schemeClr val="folHlink"/>
                </a:solidFill>
                <a:ea typeface="宋体" panose="02010600030101010101" pitchFamily="2" charset="-122"/>
              </a:rPr>
              <a:t>overheating</a:t>
            </a:r>
            <a:r>
              <a:rPr lang="en-US" altLang="zh-CN" sz="1600" dirty="0">
                <a:ea typeface="宋体" panose="02010600030101010101" pitchFamily="2" charset="-122"/>
              </a:rPr>
              <a:t> (power down most machines in &lt;5 mins, ~1-2 days to recover)</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PDU failure</a:t>
            </a:r>
            <a:r>
              <a:rPr lang="en-US" altLang="zh-CN" sz="1600" dirty="0">
                <a:ea typeface="宋体" panose="02010600030101010101" pitchFamily="2" charset="-122"/>
              </a:rPr>
              <a:t> (~500-1000 machines suddenly disappear, ~6 hours to come back)</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rack-move</a:t>
            </a:r>
            <a:r>
              <a:rPr lang="en-US" altLang="zh-CN" sz="1600" dirty="0">
                <a:ea typeface="宋体" panose="02010600030101010101" pitchFamily="2" charset="-122"/>
              </a:rPr>
              <a:t> (plenty of warning, ~500-1000 machines powered down, ~6 hours)</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network rewiring</a:t>
            </a:r>
            <a:r>
              <a:rPr lang="en-US" altLang="zh-CN" sz="1600" dirty="0">
                <a:ea typeface="宋体" panose="02010600030101010101" pitchFamily="2" charset="-122"/>
              </a:rPr>
              <a:t> (rolling ~5% of machines down over 2-day span)</a:t>
            </a:r>
          </a:p>
          <a:p>
            <a:pPr marL="339725" lvl="1" indent="-225425"/>
            <a:r>
              <a:rPr lang="en-US" altLang="zh-CN" sz="1600" dirty="0">
                <a:ea typeface="宋体" panose="02010600030101010101" pitchFamily="2" charset="-122"/>
              </a:rPr>
              <a:t>~20 </a:t>
            </a:r>
            <a:r>
              <a:rPr lang="en-US" altLang="zh-CN" sz="1600" dirty="0">
                <a:solidFill>
                  <a:schemeClr val="folHlink"/>
                </a:solidFill>
                <a:ea typeface="宋体" panose="02010600030101010101" pitchFamily="2" charset="-122"/>
              </a:rPr>
              <a:t>rack failures</a:t>
            </a:r>
            <a:r>
              <a:rPr lang="en-US" altLang="zh-CN" sz="1600" dirty="0">
                <a:ea typeface="宋体" panose="02010600030101010101" pitchFamily="2" charset="-122"/>
              </a:rPr>
              <a:t> (40-80 machines instantly disappear, 1-6 hours to get back)</a:t>
            </a:r>
          </a:p>
          <a:p>
            <a:pPr marL="339725" lvl="1" indent="-225425"/>
            <a:r>
              <a:rPr lang="en-US" altLang="zh-CN" sz="1600" dirty="0">
                <a:ea typeface="宋体" panose="02010600030101010101" pitchFamily="2" charset="-122"/>
              </a:rPr>
              <a:t>~5 </a:t>
            </a:r>
            <a:r>
              <a:rPr lang="en-US" altLang="zh-CN" sz="1600" dirty="0">
                <a:solidFill>
                  <a:schemeClr val="folHlink"/>
                </a:solidFill>
                <a:ea typeface="宋体" panose="02010600030101010101" pitchFamily="2" charset="-122"/>
              </a:rPr>
              <a:t>racks go wonky</a:t>
            </a:r>
            <a:r>
              <a:rPr lang="en-US" altLang="zh-CN" sz="1600" dirty="0">
                <a:ea typeface="宋体" panose="02010600030101010101" pitchFamily="2" charset="-122"/>
              </a:rPr>
              <a:t> (40-80 machines see 50% packet loss)</a:t>
            </a:r>
          </a:p>
          <a:p>
            <a:pPr marL="339725" lvl="1" indent="-225425"/>
            <a:r>
              <a:rPr lang="en-US" altLang="zh-CN" sz="1600" dirty="0">
                <a:ea typeface="宋体" panose="02010600030101010101" pitchFamily="2" charset="-122"/>
              </a:rPr>
              <a:t>~8 </a:t>
            </a:r>
            <a:r>
              <a:rPr lang="en-US" altLang="zh-CN" sz="1600" dirty="0">
                <a:solidFill>
                  <a:schemeClr val="folHlink"/>
                </a:solidFill>
                <a:ea typeface="宋体" panose="02010600030101010101" pitchFamily="2" charset="-122"/>
              </a:rPr>
              <a:t>network maintenances</a:t>
            </a:r>
            <a:r>
              <a:rPr lang="en-US" altLang="zh-CN" sz="1600" dirty="0">
                <a:ea typeface="宋体" panose="02010600030101010101" pitchFamily="2" charset="-122"/>
              </a:rPr>
              <a:t> (4 might cause ~30-minute random connectivity losses)</a:t>
            </a:r>
          </a:p>
          <a:p>
            <a:pPr marL="339725" lvl="1" indent="-225425"/>
            <a:r>
              <a:rPr lang="en-US" altLang="zh-CN" sz="1600" dirty="0">
                <a:ea typeface="宋体" panose="02010600030101010101" pitchFamily="2" charset="-122"/>
              </a:rPr>
              <a:t>~12 </a:t>
            </a:r>
            <a:r>
              <a:rPr lang="en-US" altLang="zh-CN" sz="1600" dirty="0">
                <a:solidFill>
                  <a:schemeClr val="folHlink"/>
                </a:solidFill>
                <a:ea typeface="宋体" panose="02010600030101010101" pitchFamily="2" charset="-122"/>
              </a:rPr>
              <a:t>router reloads</a:t>
            </a:r>
            <a:r>
              <a:rPr lang="en-US" altLang="zh-CN" sz="1600" dirty="0">
                <a:ea typeface="宋体" panose="02010600030101010101" pitchFamily="2" charset="-122"/>
              </a:rPr>
              <a:t> (takes out DNS and external </a:t>
            </a:r>
            <a:r>
              <a:rPr lang="en-US" altLang="zh-CN" sz="1600" dirty="0" err="1">
                <a:ea typeface="宋体" panose="02010600030101010101" pitchFamily="2" charset="-122"/>
              </a:rPr>
              <a:t>vips</a:t>
            </a:r>
            <a:r>
              <a:rPr lang="en-US" altLang="zh-CN" sz="1600" dirty="0">
                <a:ea typeface="宋体" panose="02010600030101010101" pitchFamily="2" charset="-122"/>
              </a:rPr>
              <a:t> for a couple minutes)</a:t>
            </a:r>
          </a:p>
          <a:p>
            <a:pPr marL="339725" lvl="1" indent="-225425"/>
            <a:r>
              <a:rPr lang="en-US" altLang="zh-CN" sz="1600" dirty="0">
                <a:ea typeface="宋体" panose="02010600030101010101" pitchFamily="2" charset="-122"/>
              </a:rPr>
              <a:t>~3 </a:t>
            </a:r>
            <a:r>
              <a:rPr lang="en-US" altLang="zh-CN" sz="1600" dirty="0">
                <a:solidFill>
                  <a:schemeClr val="folHlink"/>
                </a:solidFill>
                <a:ea typeface="宋体" panose="02010600030101010101" pitchFamily="2" charset="-122"/>
              </a:rPr>
              <a:t>router failures</a:t>
            </a:r>
            <a:r>
              <a:rPr lang="en-US" altLang="zh-CN" sz="1600" dirty="0">
                <a:ea typeface="宋体" panose="02010600030101010101" pitchFamily="2" charset="-122"/>
              </a:rPr>
              <a:t> (have to immediately pull traffic for an hour)</a:t>
            </a:r>
          </a:p>
          <a:p>
            <a:pPr marL="339725" lvl="1" indent="-225425"/>
            <a:r>
              <a:rPr lang="en-US" altLang="zh-CN" sz="1600" dirty="0">
                <a:ea typeface="宋体" panose="02010600030101010101" pitchFamily="2" charset="-122"/>
              </a:rPr>
              <a:t>~dozens of minor </a:t>
            </a:r>
            <a:r>
              <a:rPr lang="en-US" altLang="zh-CN" sz="1600" dirty="0">
                <a:solidFill>
                  <a:schemeClr val="folHlink"/>
                </a:solidFill>
                <a:ea typeface="宋体" panose="02010600030101010101" pitchFamily="2" charset="-122"/>
              </a:rPr>
              <a:t>30-second blips</a:t>
            </a:r>
            <a:r>
              <a:rPr lang="en-US" altLang="zh-CN" sz="1600" dirty="0">
                <a:ea typeface="宋体" panose="02010600030101010101" pitchFamily="2" charset="-122"/>
              </a:rPr>
              <a:t> for DNS</a:t>
            </a:r>
          </a:p>
          <a:p>
            <a:pPr marL="339725" lvl="1" indent="-225425"/>
            <a:r>
              <a:rPr lang="en-US" altLang="zh-CN" sz="1600" dirty="0">
                <a:ea typeface="宋体" panose="02010600030101010101" pitchFamily="2" charset="-122"/>
              </a:rPr>
              <a:t>~1000 </a:t>
            </a:r>
            <a:r>
              <a:rPr lang="en-US" altLang="zh-CN" sz="1600" dirty="0">
                <a:solidFill>
                  <a:schemeClr val="folHlink"/>
                </a:solidFill>
                <a:ea typeface="宋体" panose="02010600030101010101" pitchFamily="2" charset="-122"/>
              </a:rPr>
              <a:t>individual machine failures</a:t>
            </a:r>
          </a:p>
          <a:p>
            <a:pPr marL="339725" lvl="1" indent="-225425"/>
            <a:r>
              <a:rPr lang="en-US" altLang="zh-CN" sz="1600" dirty="0">
                <a:ea typeface="宋体" panose="02010600030101010101" pitchFamily="2" charset="-122"/>
              </a:rPr>
              <a:t>~thousands of </a:t>
            </a:r>
            <a:r>
              <a:rPr lang="en-US" altLang="zh-CN" sz="1600" dirty="0">
                <a:solidFill>
                  <a:schemeClr val="folHlink"/>
                </a:solidFill>
                <a:ea typeface="宋体" panose="02010600030101010101" pitchFamily="2" charset="-122"/>
              </a:rPr>
              <a:t>hard drive failures</a:t>
            </a:r>
          </a:p>
          <a:p>
            <a:pPr marL="339725" lvl="1" indent="-225425"/>
            <a:r>
              <a:rPr lang="en-US" altLang="zh-CN" sz="1600" dirty="0">
                <a:solidFill>
                  <a:schemeClr val="folHlink"/>
                </a:solidFill>
                <a:ea typeface="宋体" panose="02010600030101010101" pitchFamily="2" charset="-122"/>
              </a:rPr>
              <a:t>Slow disks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bad memory</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misconfigured machines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flaky machines</a:t>
            </a:r>
            <a:r>
              <a:rPr lang="en-US" altLang="zh-CN" sz="1600" dirty="0">
                <a:ea typeface="宋体" panose="02010600030101010101" pitchFamily="2" charset="-122"/>
              </a:rPr>
              <a:t>, etc.</a:t>
            </a:r>
          </a:p>
          <a:p>
            <a:pPr marL="339725" lvl="1" indent="-225425"/>
            <a:r>
              <a:rPr lang="en-US" altLang="zh-CN" sz="1600" dirty="0">
                <a:ea typeface="宋体" panose="02010600030101010101" pitchFamily="2" charset="-122"/>
              </a:rPr>
              <a:t>Long distance links: </a:t>
            </a:r>
            <a:r>
              <a:rPr lang="en-US" altLang="zh-CN" sz="1600" dirty="0">
                <a:solidFill>
                  <a:schemeClr val="folHlink"/>
                </a:solidFill>
                <a:ea typeface="宋体" panose="02010600030101010101" pitchFamily="2" charset="-122"/>
              </a:rPr>
              <a:t>wild dogs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sharks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dead horses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drunken hunters</a:t>
            </a:r>
            <a:r>
              <a:rPr lang="en-US" altLang="zh-CN" sz="1600" dirty="0">
                <a:ea typeface="宋体" panose="02010600030101010101" pitchFamily="2" charset="-122"/>
              </a:rPr>
              <a:t>, etc.</a:t>
            </a:r>
          </a:p>
        </p:txBody>
      </p:sp>
      <p:sp>
        <p:nvSpPr>
          <p:cNvPr id="7" name="文本框 6"/>
          <p:cNvSpPr txBox="1"/>
          <p:nvPr/>
        </p:nvSpPr>
        <p:spPr>
          <a:xfrm>
            <a:off x="3600000" y="6300000"/>
            <a:ext cx="5400000" cy="360000"/>
          </a:xfrm>
          <a:prstGeom prst="rect">
            <a:avLst/>
          </a:prstGeom>
          <a:noFill/>
        </p:spPr>
        <p:txBody>
          <a:bodyPr wrap="square" rtlCol="0">
            <a:noAutofit/>
          </a:bodyPr>
          <a:lstStyle/>
          <a:p>
            <a:r>
              <a:rPr lang="en-US" altLang="zh-CN" sz="1600" dirty="0">
                <a:latin typeface="Times New Roman" panose="02020603050405020304" pitchFamily="18" charset="0"/>
                <a:cs typeface="Times New Roman" panose="02020603050405020304" pitchFamily="18" charset="0"/>
              </a:rPr>
              <a:t>http://research.google.com/people/jeff/stanford-295-talk.pdf</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465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概念讨论：数据中心与超算</a:t>
            </a:r>
          </a:p>
        </p:txBody>
      </p:sp>
      <p:sp>
        <p:nvSpPr>
          <p:cNvPr id="3" name="内容占位符 2"/>
          <p:cNvSpPr>
            <a:spLocks noGrp="1"/>
          </p:cNvSpPr>
          <p:nvPr>
            <p:ph idx="1"/>
          </p:nvPr>
        </p:nvSpPr>
        <p:spPr/>
        <p:txBody>
          <a:bodyPr/>
          <a:lstStyle/>
          <a:p>
            <a:r>
              <a:rPr lang="zh-CN" altLang="en-US" dirty="0"/>
              <a:t>将大量资源组合起来</a:t>
            </a:r>
            <a:endParaRPr lang="en-US" altLang="zh-CN" dirty="0"/>
          </a:p>
          <a:p>
            <a:r>
              <a:rPr lang="zh-CN" altLang="en-US" dirty="0"/>
              <a:t>超算“集中力量办大事”</a:t>
            </a:r>
            <a:endParaRPr lang="en-US" altLang="zh-CN" dirty="0"/>
          </a:p>
          <a:p>
            <a:r>
              <a:rPr lang="zh-CN" altLang="en-US" dirty="0"/>
              <a:t>数据中心“直接面向大众提供公共服务”</a:t>
            </a:r>
          </a:p>
        </p:txBody>
      </p:sp>
    </p:spTree>
    <p:extLst>
      <p:ext uri="{BB962C8B-B14F-4D97-AF65-F5344CB8AC3E}">
        <p14:creationId xmlns:p14="http://schemas.microsoft.com/office/powerpoint/2010/main" val="252399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实验环境：虚拟机集群</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60000" y="1620000"/>
            <a:ext cx="8280000" cy="5060696"/>
          </a:xfrm>
          <a:prstGeom prst="rect">
            <a:avLst/>
          </a:prstGeom>
        </p:spPr>
      </p:pic>
    </p:spTree>
    <p:extLst>
      <p:ext uri="{BB962C8B-B14F-4D97-AF65-F5344CB8AC3E}">
        <p14:creationId xmlns:p14="http://schemas.microsoft.com/office/powerpoint/2010/main" val="1032804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阅读讨论</a:t>
            </a:r>
          </a:p>
        </p:txBody>
      </p:sp>
      <p:sp>
        <p:nvSpPr>
          <p:cNvPr id="3" name="内容占位符 2"/>
          <p:cNvSpPr>
            <a:spLocks noGrp="1"/>
          </p:cNvSpPr>
          <p:nvPr>
            <p:ph idx="1"/>
          </p:nvPr>
        </p:nvSpPr>
        <p:spPr/>
        <p:txBody>
          <a:bodyPr>
            <a:normAutofit fontScale="85000" lnSpcReduction="20000"/>
          </a:bodyPr>
          <a:lstStyle/>
          <a:p>
            <a:r>
              <a:rPr lang="zh-CN" altLang="en-US" dirty="0"/>
              <a:t>论文列表</a:t>
            </a:r>
            <a:endParaRPr lang="en-US" altLang="zh-CN" dirty="0"/>
          </a:p>
          <a:p>
            <a:pPr lvl="1"/>
            <a:r>
              <a:rPr lang="en-US" altLang="zh-CN" dirty="0">
                <a:hlinkClick r:id="rId2"/>
              </a:rPr>
              <a:t>https://github.com/cs210-566/reading-material</a:t>
            </a:r>
            <a:endParaRPr lang="en-US" altLang="zh-CN" dirty="0"/>
          </a:p>
          <a:p>
            <a:pPr lvl="1"/>
            <a:r>
              <a:rPr lang="zh-CN" altLang="en-US" dirty="0"/>
              <a:t>主要来源</a:t>
            </a:r>
            <a:r>
              <a:rPr lang="en-US" altLang="zh-CN" dirty="0"/>
              <a:t>:</a:t>
            </a:r>
          </a:p>
          <a:p>
            <a:pPr lvl="2"/>
            <a:r>
              <a:rPr lang="en-US" altLang="zh-CN" dirty="0"/>
              <a:t>ISCA, HPCA, ATC (</a:t>
            </a:r>
            <a:r>
              <a:rPr lang="en-US" altLang="zh-CN" dirty="0" err="1"/>
              <a:t>HotCloud</a:t>
            </a:r>
            <a:r>
              <a:rPr lang="en-US" altLang="zh-CN" dirty="0"/>
              <a:t>)</a:t>
            </a:r>
          </a:p>
          <a:p>
            <a:pPr lvl="2"/>
            <a:r>
              <a:rPr lang="en-US" altLang="zh-CN" dirty="0"/>
              <a:t>LISA, </a:t>
            </a:r>
            <a:r>
              <a:rPr lang="en-US" altLang="zh-CN" dirty="0" err="1"/>
              <a:t>SoCC</a:t>
            </a:r>
            <a:endParaRPr lang="en-US" altLang="zh-CN" dirty="0"/>
          </a:p>
          <a:p>
            <a:r>
              <a:rPr lang="zh-CN" altLang="en-US" dirty="0"/>
              <a:t>阅读一般方法</a:t>
            </a:r>
            <a:endParaRPr lang="en-US" altLang="zh-CN" dirty="0"/>
          </a:p>
          <a:p>
            <a:pPr lvl="1"/>
            <a:r>
              <a:rPr lang="zh-CN" altLang="en-US" dirty="0"/>
              <a:t>为什么？</a:t>
            </a:r>
            <a:endParaRPr lang="en-US" altLang="zh-CN" dirty="0"/>
          </a:p>
          <a:p>
            <a:pPr lvl="2"/>
            <a:r>
              <a:rPr lang="zh-CN" altLang="en-US" dirty="0"/>
              <a:t>大背景、小背景、关键问题</a:t>
            </a:r>
            <a:endParaRPr lang="en-US" altLang="zh-CN" dirty="0"/>
          </a:p>
          <a:p>
            <a:pPr lvl="1"/>
            <a:r>
              <a:rPr lang="zh-CN" altLang="en-US" dirty="0"/>
              <a:t>怎么做？</a:t>
            </a:r>
            <a:endParaRPr lang="en-US" altLang="zh-CN" dirty="0"/>
          </a:p>
          <a:p>
            <a:pPr lvl="2"/>
            <a:r>
              <a:rPr lang="zh-CN" altLang="en-US" dirty="0"/>
              <a:t>方法创新、理论提炼</a:t>
            </a:r>
            <a:endParaRPr lang="en-US" altLang="zh-CN" dirty="0"/>
          </a:p>
          <a:p>
            <a:pPr lvl="1"/>
            <a:r>
              <a:rPr lang="zh-CN" altLang="en-US" dirty="0"/>
              <a:t>何以证明？</a:t>
            </a:r>
            <a:endParaRPr lang="en-US" altLang="zh-CN" dirty="0"/>
          </a:p>
          <a:p>
            <a:pPr lvl="2"/>
            <a:r>
              <a:rPr lang="zh-CN" altLang="en-US" dirty="0"/>
              <a:t>证据、引用</a:t>
            </a:r>
            <a:endParaRPr lang="en-US" altLang="zh-CN" dirty="0"/>
          </a:p>
          <a:p>
            <a:r>
              <a:rPr lang="zh-CN" altLang="en-US" dirty="0"/>
              <a:t>参考</a:t>
            </a:r>
            <a:endParaRPr lang="en-US" altLang="zh-CN" dirty="0"/>
          </a:p>
          <a:p>
            <a:pPr lvl="1"/>
            <a:r>
              <a:rPr lang="en-US" altLang="zh-CN" dirty="0">
                <a:hlinkClick r:id="rId3"/>
              </a:rPr>
              <a:t>http://www.guokr.com/article/438755/</a:t>
            </a:r>
            <a:r>
              <a:rPr lang="en-US" altLang="zh-CN" dirty="0"/>
              <a:t> </a:t>
            </a:r>
          </a:p>
          <a:p>
            <a:pPr lvl="1"/>
            <a:r>
              <a:rPr lang="en-US" altLang="zh-CN" dirty="0">
                <a:hlinkClick r:id="rId4"/>
              </a:rPr>
              <a:t>http://geekplux.com/2016/05/31/how-to-read-a-research-paper.html</a:t>
            </a:r>
            <a:r>
              <a:rPr lang="en-US" altLang="zh-CN" dirty="0"/>
              <a:t> </a:t>
            </a:r>
          </a:p>
        </p:txBody>
      </p:sp>
    </p:spTree>
    <p:extLst>
      <p:ext uri="{BB962C8B-B14F-4D97-AF65-F5344CB8AC3E}">
        <p14:creationId xmlns:p14="http://schemas.microsoft.com/office/powerpoint/2010/main" val="2394176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p>
        </p:txBody>
      </p:sp>
      <p:sp>
        <p:nvSpPr>
          <p:cNvPr id="3" name="内容占位符 2"/>
          <p:cNvSpPr>
            <a:spLocks noGrp="1"/>
          </p:cNvSpPr>
          <p:nvPr>
            <p:ph idx="1"/>
          </p:nvPr>
        </p:nvSpPr>
        <p:spPr/>
        <p:txBody>
          <a:bodyPr>
            <a:normAutofit/>
          </a:bodyPr>
          <a:lstStyle/>
          <a:p>
            <a:r>
              <a:rPr lang="zh-CN" altLang="en-US" dirty="0"/>
              <a:t>公共实验环境</a:t>
            </a:r>
            <a:endParaRPr lang="en-US" altLang="zh-CN" dirty="0"/>
          </a:p>
          <a:p>
            <a:pPr lvl="1"/>
            <a:r>
              <a:rPr lang="zh-CN" altLang="en-US" dirty="0"/>
              <a:t>国家光电实验室</a:t>
            </a:r>
            <a:r>
              <a:rPr lang="en-US" altLang="zh-CN" dirty="0"/>
              <a:t>F312</a:t>
            </a:r>
            <a:r>
              <a:rPr lang="zh-CN" altLang="en-US" dirty="0"/>
              <a:t>机房</a:t>
            </a:r>
            <a:endParaRPr lang="en-US" altLang="zh-CN" dirty="0"/>
          </a:p>
          <a:p>
            <a:r>
              <a:rPr lang="zh-CN" altLang="en-US" dirty="0"/>
              <a:t>掌握使用方法</a:t>
            </a:r>
            <a:endParaRPr lang="en-US" altLang="zh-CN" dirty="0"/>
          </a:p>
          <a:p>
            <a:pPr lvl="1"/>
            <a:r>
              <a:rPr lang="zh-CN" altLang="en-US" dirty="0"/>
              <a:t>为数据中心实际部署平台软件做好必要准备</a:t>
            </a:r>
            <a:endParaRPr lang="en-US" altLang="zh-CN" dirty="0"/>
          </a:p>
          <a:p>
            <a:pPr lvl="2"/>
            <a:r>
              <a:rPr lang="en-US" altLang="zh-CN" i="1" dirty="0"/>
              <a:t>OpenStack, Docker</a:t>
            </a:r>
          </a:p>
          <a:p>
            <a:pPr lvl="1"/>
            <a:r>
              <a:rPr lang="zh-CN" altLang="en-US" dirty="0"/>
              <a:t>熟悉运行、维护、使用基础工具与方法</a:t>
            </a:r>
            <a:endParaRPr lang="en-US" altLang="zh-CN" dirty="0"/>
          </a:p>
          <a:p>
            <a:pPr lvl="2"/>
            <a:r>
              <a:rPr lang="en-US" altLang="zh-CN" i="1" dirty="0"/>
              <a:t>Linux, Bash, VM, Container</a:t>
            </a:r>
          </a:p>
          <a:p>
            <a:endParaRPr lang="zh-CN" altLang="en-US" dirty="0"/>
          </a:p>
        </p:txBody>
      </p:sp>
    </p:spTree>
    <p:extLst>
      <p:ext uri="{BB962C8B-B14F-4D97-AF65-F5344CB8AC3E}">
        <p14:creationId xmlns:p14="http://schemas.microsoft.com/office/powerpoint/2010/main" val="2877803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00" y="1800000"/>
            <a:ext cx="5400000" cy="4050000"/>
          </a:xfrm>
          <a:prstGeom prst="rect">
            <a:avLst/>
          </a:prstGeom>
          <a:noFill/>
          <a:ln>
            <a:noFill/>
          </a:ln>
        </p:spPr>
      </p:pic>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5760000" y="2700000"/>
            <a:ext cx="3240000" cy="252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空心弧 7"/>
          <p:cNvSpPr/>
          <p:nvPr/>
        </p:nvSpPr>
        <p:spPr>
          <a:xfrm rot="5400000" flipH="1">
            <a:off x="5220000" y="4680000"/>
            <a:ext cx="1080000" cy="1080000"/>
          </a:xfrm>
          <a:prstGeom prst="blockArc">
            <a:avLst>
              <a:gd name="adj1" fmla="val 10800000"/>
              <a:gd name="adj2" fmla="val 16219502"/>
              <a:gd name="adj3" fmla="val 480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cxnSp>
        <p:nvCxnSpPr>
          <p:cNvPr id="10" name="直接连接符 9"/>
          <p:cNvCxnSpPr/>
          <p:nvPr/>
        </p:nvCxnSpPr>
        <p:spPr>
          <a:xfrm flipV="1">
            <a:off x="5760000" y="5220000"/>
            <a:ext cx="0" cy="514053"/>
          </a:xfrm>
          <a:prstGeom prst="line">
            <a:avLst/>
          </a:prstGeom>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a:off x="594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矩形 33"/>
          <p:cNvSpPr/>
          <p:nvPr/>
        </p:nvSpPr>
        <p:spPr>
          <a:xfrm>
            <a:off x="621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48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675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702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729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6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783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810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594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p:cNvSpPr/>
          <p:nvPr/>
        </p:nvSpPr>
        <p:spPr>
          <a:xfrm>
            <a:off x="621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18"/>
          <p:cNvSpPr/>
          <p:nvPr/>
        </p:nvSpPr>
        <p:spPr>
          <a:xfrm>
            <a:off x="648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矩形 19"/>
          <p:cNvSpPr/>
          <p:nvPr/>
        </p:nvSpPr>
        <p:spPr>
          <a:xfrm>
            <a:off x="675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7020000" y="3240000"/>
            <a:ext cx="360000" cy="36000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p:cNvSpPr/>
          <p:nvPr/>
        </p:nvSpPr>
        <p:spPr>
          <a:xfrm>
            <a:off x="729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22"/>
          <p:cNvSpPr/>
          <p:nvPr/>
        </p:nvSpPr>
        <p:spPr>
          <a:xfrm>
            <a:off x="756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783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23"/>
          <p:cNvSpPr/>
          <p:nvPr/>
        </p:nvSpPr>
        <p:spPr>
          <a:xfrm>
            <a:off x="810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24"/>
          <p:cNvSpPr/>
          <p:nvPr/>
        </p:nvSpPr>
        <p:spPr>
          <a:xfrm>
            <a:off x="6660000" y="522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6660000" y="4985359"/>
            <a:ext cx="1260000" cy="2346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8820000" y="46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p:cNvSpPr/>
          <p:nvPr/>
        </p:nvSpPr>
        <p:spPr>
          <a:xfrm>
            <a:off x="5759999" y="37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p:cNvSpPr/>
          <p:nvPr/>
        </p:nvSpPr>
        <p:spPr>
          <a:xfrm>
            <a:off x="8568000" y="34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p:cNvSpPr/>
          <p:nvPr/>
        </p:nvSpPr>
        <p:spPr>
          <a:xfrm>
            <a:off x="594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31"/>
          <p:cNvSpPr/>
          <p:nvPr/>
        </p:nvSpPr>
        <p:spPr>
          <a:xfrm>
            <a:off x="738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5759999" y="180000"/>
            <a:ext cx="2880000" cy="2340000"/>
          </a:xfrm>
          <a:prstGeom prst="wedgeRectCallout">
            <a:avLst>
              <a:gd name="adj1" fmla="val 925"/>
              <a:gd name="adj2" fmla="val 8495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7380000" y="180000"/>
            <a:ext cx="1259999" cy="2340000"/>
          </a:xfrm>
          <a:prstGeom prst="rect">
            <a:avLst/>
          </a:prstGeom>
          <a:noFill/>
        </p:spPr>
        <p:txBody>
          <a:bodyPr wrap="square" rtlCol="0">
            <a:no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N1</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N2</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KVM</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N9</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(10U reserved)</a:t>
            </a: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p:cNvSpPr/>
          <p:nvPr/>
        </p:nvSpPr>
        <p:spPr>
          <a:xfrm>
            <a:off x="8566867" y="41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000" y="252000"/>
            <a:ext cx="1620000" cy="2160000"/>
          </a:xfrm>
          <a:prstGeom prst="rect">
            <a:avLst/>
          </a:prstGeom>
        </p:spPr>
      </p:pic>
    </p:spTree>
    <p:extLst>
      <p:ext uri="{BB962C8B-B14F-4D97-AF65-F5344CB8AC3E}">
        <p14:creationId xmlns:p14="http://schemas.microsoft.com/office/powerpoint/2010/main" val="2519562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a:t>
            </a:r>
          </a:p>
        </p:txBody>
      </p:sp>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000" y="1440000"/>
            <a:ext cx="3600000" cy="4800000"/>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00" y="1440000"/>
            <a:ext cx="3600000" cy="4800000"/>
          </a:xfrm>
          <a:prstGeom prst="rect">
            <a:avLst/>
          </a:prstGeom>
        </p:spPr>
      </p:pic>
      <p:sp>
        <p:nvSpPr>
          <p:cNvPr id="36" name="矩形标注 35"/>
          <p:cNvSpPr/>
          <p:nvPr/>
        </p:nvSpPr>
        <p:spPr>
          <a:xfrm>
            <a:off x="180000" y="1800000"/>
            <a:ext cx="1080000" cy="540000"/>
          </a:xfrm>
          <a:prstGeom prst="wedgeRectCallout">
            <a:avLst>
              <a:gd name="adj1" fmla="val 138310"/>
              <a:gd name="adj2" fmla="val 179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控制机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Controller</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37"/>
          <p:cNvSpPr/>
          <p:nvPr/>
        </p:nvSpPr>
        <p:spPr>
          <a:xfrm>
            <a:off x="180000" y="4500000"/>
            <a:ext cx="1080000" cy="540000"/>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存储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C/S servers</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0" name="直接连接符 39"/>
          <p:cNvCxnSpPr/>
          <p:nvPr/>
        </p:nvCxnSpPr>
        <p:spPr>
          <a:xfrm>
            <a:off x="1800000" y="27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1" name="直接连接符 40"/>
          <p:cNvCxnSpPr/>
          <p:nvPr/>
        </p:nvCxnSpPr>
        <p:spPr>
          <a:xfrm>
            <a:off x="1799998" y="32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2" name="直接连接符 41"/>
          <p:cNvCxnSpPr/>
          <p:nvPr/>
        </p:nvCxnSpPr>
        <p:spPr>
          <a:xfrm>
            <a:off x="1799998" y="378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3" name="直接连接符 42"/>
          <p:cNvCxnSpPr/>
          <p:nvPr/>
        </p:nvCxnSpPr>
        <p:spPr>
          <a:xfrm>
            <a:off x="1799998" y="41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4" name="直接连接符 43"/>
          <p:cNvCxnSpPr/>
          <p:nvPr/>
        </p:nvCxnSpPr>
        <p:spPr>
          <a:xfrm>
            <a:off x="1799998" y="45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5" name="直接连接符 44"/>
          <p:cNvCxnSpPr/>
          <p:nvPr/>
        </p:nvCxnSpPr>
        <p:spPr>
          <a:xfrm>
            <a:off x="1260000" y="4860000"/>
            <a:ext cx="90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6" name="直接连接符 45"/>
          <p:cNvCxnSpPr/>
          <p:nvPr/>
        </p:nvCxnSpPr>
        <p:spPr>
          <a:xfrm>
            <a:off x="1799998" y="54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7" name="直接连接符 46"/>
          <p:cNvCxnSpPr/>
          <p:nvPr/>
        </p:nvCxnSpPr>
        <p:spPr>
          <a:xfrm>
            <a:off x="1799998" y="576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8" name="直接连接符 47"/>
          <p:cNvCxnSpPr/>
          <p:nvPr/>
        </p:nvCxnSpPr>
        <p:spPr>
          <a:xfrm>
            <a:off x="1799998" y="2700000"/>
            <a:ext cx="0" cy="306000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37" name="矩形标注 36"/>
          <p:cNvSpPr/>
          <p:nvPr/>
        </p:nvSpPr>
        <p:spPr>
          <a:xfrm>
            <a:off x="180000" y="3240000"/>
            <a:ext cx="1080000" cy="540000"/>
          </a:xfrm>
          <a:prstGeom prst="wedgeRectCallout">
            <a:avLst>
              <a:gd name="adj1" fmla="val 129262"/>
              <a:gd name="adj2" fmla="val -117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切换器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KVM</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矩形标注 51"/>
          <p:cNvSpPr/>
          <p:nvPr/>
        </p:nvSpPr>
        <p:spPr>
          <a:xfrm>
            <a:off x="7560000" y="1807458"/>
            <a:ext cx="1080000" cy="540000"/>
          </a:xfrm>
          <a:prstGeom prst="wedgeRectCallout">
            <a:avLst>
              <a:gd name="adj1" fmla="val -120267"/>
              <a:gd name="adj2" fmla="val -27831"/>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管理交换机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千兆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标注 52"/>
          <p:cNvSpPr/>
          <p:nvPr/>
        </p:nvSpPr>
        <p:spPr>
          <a:xfrm>
            <a:off x="7560000" y="2520000"/>
            <a:ext cx="1080000" cy="540000"/>
          </a:xfrm>
          <a:prstGeom prst="wedgeRectCallout">
            <a:avLst>
              <a:gd name="adj1" fmla="val -99673"/>
              <a:gd name="adj2" fmla="val -64444"/>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服务交换机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万兆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4274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如果现在就要部署云主机，还应该做些什么？</a:t>
            </a:r>
            <a:endParaRPr lang="en-US" altLang="zh-CN" dirty="0"/>
          </a:p>
          <a:p>
            <a:pPr lvl="2"/>
            <a:endParaRPr lang="en-US" altLang="zh-CN" dirty="0"/>
          </a:p>
          <a:p>
            <a:pPr lvl="1"/>
            <a:endParaRPr lang="zh-CN" altLang="en-US" dirty="0"/>
          </a:p>
        </p:txBody>
      </p:sp>
      <p:pic>
        <p:nvPicPr>
          <p:cNvPr id="1026" name="Picture 2" descr="http://img.taopic.com/uploads/allimg/130507/240383-13050FA538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000" y="2880000"/>
            <a:ext cx="3600000" cy="3153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445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建立一套完整云平台</a:t>
            </a:r>
            <a:endParaRPr lang="en-US" altLang="zh-CN" dirty="0"/>
          </a:p>
          <a:p>
            <a:pPr lvl="1"/>
            <a:r>
              <a:rPr lang="zh-CN" altLang="en-US" dirty="0"/>
              <a:t>安装 </a:t>
            </a:r>
            <a:r>
              <a:rPr lang="en-US" altLang="zh-CN" dirty="0"/>
              <a:t>Linux</a:t>
            </a:r>
          </a:p>
          <a:p>
            <a:pPr lvl="1"/>
            <a:r>
              <a:rPr lang="zh-CN" altLang="en-US" dirty="0"/>
              <a:t>装配 </a:t>
            </a:r>
            <a:r>
              <a:rPr lang="en-US" altLang="zh-CN" dirty="0"/>
              <a:t>OpenStack</a:t>
            </a:r>
          </a:p>
          <a:p>
            <a:pPr lvl="1"/>
            <a:r>
              <a:rPr lang="zh-CN" altLang="en-US" dirty="0"/>
              <a:t>部署 </a:t>
            </a:r>
            <a:r>
              <a:rPr lang="en-US" altLang="zh-CN" dirty="0"/>
              <a:t>Docker</a:t>
            </a:r>
          </a:p>
          <a:p>
            <a:pPr lvl="2"/>
            <a:endParaRPr lang="en-US" altLang="zh-CN" dirty="0"/>
          </a:p>
          <a:p>
            <a:pPr lvl="1"/>
            <a:endParaRPr lang="zh-CN" altLang="en-US" dirty="0"/>
          </a:p>
        </p:txBody>
      </p:sp>
      <p:pic>
        <p:nvPicPr>
          <p:cNvPr id="2050" name="Picture 2" descr="http://images3.wikia.nocookie.net/__cb20100501010657/uncyclopedia/images/thumb/1/12/Elephant_fridge.png/320px-Elephant_fri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00" y="3780000"/>
            <a:ext cx="4320000" cy="256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3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成败在于细节</a:t>
            </a:r>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熟悉集群，为建立一套完整云平台做准备</a:t>
            </a:r>
            <a:endParaRPr lang="en-US" altLang="zh-CN" dirty="0"/>
          </a:p>
          <a:p>
            <a:pPr lvl="1">
              <a:lnSpc>
                <a:spcPct val="120000"/>
              </a:lnSpc>
            </a:pPr>
            <a:r>
              <a:rPr lang="en-US" altLang="zh-CN" dirty="0"/>
              <a:t>Linux</a:t>
            </a:r>
          </a:p>
          <a:p>
            <a:pPr lvl="2">
              <a:lnSpc>
                <a:spcPct val="120000"/>
              </a:lnSpc>
            </a:pPr>
            <a:r>
              <a:rPr lang="zh-CN" altLang="en-US" dirty="0"/>
              <a:t>远程连接主机、远程执行命令</a:t>
            </a:r>
            <a:endParaRPr lang="en-US" altLang="zh-CN" dirty="0"/>
          </a:p>
          <a:p>
            <a:pPr lvl="2">
              <a:lnSpc>
                <a:spcPct val="120000"/>
              </a:lnSpc>
            </a:pPr>
            <a:r>
              <a:rPr lang="zh-CN" altLang="en-US" dirty="0"/>
              <a:t>检查服务器状态</a:t>
            </a:r>
            <a:r>
              <a:rPr lang="en-US" altLang="zh-CN" dirty="0"/>
              <a:t>:</a:t>
            </a:r>
          </a:p>
          <a:p>
            <a:pPr lvl="3">
              <a:lnSpc>
                <a:spcPct val="120000"/>
              </a:lnSpc>
            </a:pPr>
            <a:r>
              <a:rPr lang="zh-CN" altLang="en-US" dirty="0"/>
              <a:t>内核版本、时间、网络、进程、设备、磁盘、文件系统</a:t>
            </a:r>
            <a:endParaRPr lang="en-US" altLang="zh-CN" dirty="0"/>
          </a:p>
          <a:p>
            <a:pPr lvl="3">
              <a:lnSpc>
                <a:spcPct val="120000"/>
              </a:lnSpc>
            </a:pPr>
            <a:r>
              <a:rPr lang="en-US" altLang="zh-CN" sz="1500" i="1" dirty="0" err="1">
                <a:solidFill>
                  <a:schemeClr val="bg1">
                    <a:lumMod val="65000"/>
                  </a:schemeClr>
                </a:solidFill>
              </a:rPr>
              <a:t>uname</a:t>
            </a:r>
            <a:r>
              <a:rPr lang="en-US" altLang="zh-CN" sz="1500" i="1" dirty="0">
                <a:solidFill>
                  <a:schemeClr val="bg1">
                    <a:lumMod val="65000"/>
                  </a:schemeClr>
                </a:solidFill>
              </a:rPr>
              <a:t>, date, </a:t>
            </a:r>
            <a:r>
              <a:rPr lang="en-US" altLang="zh-CN" sz="1500" i="1" dirty="0" err="1">
                <a:solidFill>
                  <a:schemeClr val="bg1">
                    <a:lumMod val="65000"/>
                  </a:schemeClr>
                </a:solidFill>
              </a:rPr>
              <a:t>ifconfig</a:t>
            </a:r>
            <a:r>
              <a:rPr lang="en-US" altLang="zh-CN" sz="1500" i="1" dirty="0">
                <a:solidFill>
                  <a:schemeClr val="bg1">
                    <a:lumMod val="65000"/>
                  </a:schemeClr>
                </a:solidFill>
              </a:rPr>
              <a:t>, </a:t>
            </a:r>
            <a:r>
              <a:rPr lang="en-US" altLang="zh-CN" sz="1500" i="1" dirty="0" err="1">
                <a:solidFill>
                  <a:schemeClr val="bg1">
                    <a:lumMod val="65000"/>
                  </a:schemeClr>
                </a:solidFill>
              </a:rPr>
              <a:t>ps</a:t>
            </a:r>
            <a:r>
              <a:rPr lang="en-US" altLang="zh-CN" sz="1500" i="1" dirty="0">
                <a:solidFill>
                  <a:schemeClr val="bg1">
                    <a:lumMod val="65000"/>
                  </a:schemeClr>
                </a:solidFill>
              </a:rPr>
              <a:t>, /proc, /dev, </a:t>
            </a:r>
            <a:r>
              <a:rPr lang="en-US" altLang="zh-CN" sz="1500" i="1" dirty="0" err="1">
                <a:solidFill>
                  <a:schemeClr val="bg1">
                    <a:lumMod val="65000"/>
                  </a:schemeClr>
                </a:solidFill>
              </a:rPr>
              <a:t>df</a:t>
            </a:r>
            <a:r>
              <a:rPr lang="en-US" altLang="zh-CN" sz="1500" i="1" dirty="0">
                <a:solidFill>
                  <a:schemeClr val="bg1">
                    <a:lumMod val="65000"/>
                  </a:schemeClr>
                </a:solidFill>
              </a:rPr>
              <a:t>, du, mount</a:t>
            </a:r>
          </a:p>
          <a:p>
            <a:pPr lvl="2">
              <a:lnSpc>
                <a:spcPct val="120000"/>
              </a:lnSpc>
            </a:pPr>
            <a:r>
              <a:rPr lang="zh-CN" altLang="en-US" dirty="0"/>
              <a:t>代码、脚本、配置管理初步</a:t>
            </a:r>
            <a:endParaRPr lang="en-US" altLang="zh-CN" dirty="0"/>
          </a:p>
          <a:p>
            <a:pPr lvl="3">
              <a:lnSpc>
                <a:spcPct val="120000"/>
              </a:lnSpc>
            </a:pPr>
            <a:r>
              <a:rPr lang="zh-CN" altLang="en-US" dirty="0"/>
              <a:t>习惯用版本管理 </a:t>
            </a:r>
            <a:r>
              <a:rPr lang="en-US" altLang="zh-CN" sz="1400" i="1" dirty="0" err="1">
                <a:solidFill>
                  <a:schemeClr val="bg1">
                    <a:lumMod val="65000"/>
                  </a:schemeClr>
                </a:solidFill>
              </a:rPr>
              <a:t>git</a:t>
            </a:r>
            <a:r>
              <a:rPr lang="en-US" altLang="zh-CN" sz="1400" i="1" dirty="0">
                <a:solidFill>
                  <a:schemeClr val="bg1">
                    <a:lumMod val="65000"/>
                  </a:schemeClr>
                </a:solidFill>
              </a:rPr>
              <a:t>, </a:t>
            </a:r>
            <a:r>
              <a:rPr lang="en-US" altLang="zh-CN" sz="1400" i="1" dirty="0" err="1">
                <a:solidFill>
                  <a:schemeClr val="bg1">
                    <a:lumMod val="65000"/>
                  </a:schemeClr>
                </a:solidFill>
              </a:rPr>
              <a:t>github</a:t>
            </a:r>
            <a:r>
              <a:rPr lang="en-US" altLang="zh-CN" sz="1400" i="1" dirty="0">
                <a:solidFill>
                  <a:schemeClr val="bg1">
                    <a:lumMod val="65000"/>
                  </a:schemeClr>
                </a:solidFill>
              </a:rPr>
              <a:t>, </a:t>
            </a:r>
            <a:r>
              <a:rPr lang="en-US" altLang="zh-CN" sz="1400" i="1" dirty="0" err="1">
                <a:solidFill>
                  <a:schemeClr val="bg1">
                    <a:lumMod val="65000"/>
                  </a:schemeClr>
                </a:solidFill>
              </a:rPr>
              <a:t>bitbucket</a:t>
            </a:r>
            <a:endParaRPr lang="en-US" altLang="zh-CN" i="1" dirty="0">
              <a:solidFill>
                <a:schemeClr val="bg1">
                  <a:lumMod val="65000"/>
                </a:schemeClr>
              </a:solidFill>
            </a:endParaRPr>
          </a:p>
          <a:p>
            <a:pPr lvl="3">
              <a:lnSpc>
                <a:spcPct val="120000"/>
              </a:lnSpc>
            </a:pPr>
            <a:r>
              <a:rPr lang="zh-CN" altLang="en-US" dirty="0"/>
              <a:t>熟练掌握文本操作 </a:t>
            </a:r>
            <a:r>
              <a:rPr lang="en-US" altLang="zh-CN" sz="1400" i="1" dirty="0">
                <a:solidFill>
                  <a:schemeClr val="bg1">
                    <a:lumMod val="65000"/>
                  </a:schemeClr>
                </a:solidFill>
              </a:rPr>
              <a:t>cat, head, tail, grep, </a:t>
            </a:r>
            <a:r>
              <a:rPr lang="en-US" altLang="zh-CN" sz="1400" i="1" dirty="0" err="1">
                <a:solidFill>
                  <a:schemeClr val="bg1">
                    <a:lumMod val="65000"/>
                  </a:schemeClr>
                </a:solidFill>
              </a:rPr>
              <a:t>sed</a:t>
            </a:r>
            <a:r>
              <a:rPr lang="en-US" altLang="zh-CN" sz="1400" i="1" dirty="0">
                <a:solidFill>
                  <a:schemeClr val="bg1">
                    <a:lumMod val="65000"/>
                  </a:schemeClr>
                </a:solidFill>
              </a:rPr>
              <a:t>, </a:t>
            </a:r>
            <a:r>
              <a:rPr lang="en-US" altLang="zh-CN" sz="1400" i="1" dirty="0" err="1">
                <a:solidFill>
                  <a:schemeClr val="bg1">
                    <a:lumMod val="65000"/>
                  </a:schemeClr>
                </a:solidFill>
              </a:rPr>
              <a:t>awk</a:t>
            </a:r>
            <a:r>
              <a:rPr lang="en-US" altLang="zh-CN" sz="1400" i="1" dirty="0">
                <a:solidFill>
                  <a:schemeClr val="bg1">
                    <a:lumMod val="65000"/>
                  </a:schemeClr>
                </a:solidFill>
              </a:rPr>
              <a:t>, cut, paste, join</a:t>
            </a:r>
            <a:endParaRPr lang="en-US" altLang="zh-CN" i="1" dirty="0">
              <a:solidFill>
                <a:schemeClr val="bg1">
                  <a:lumMod val="65000"/>
                </a:schemeClr>
              </a:solidFill>
            </a:endParaRPr>
          </a:p>
          <a:p>
            <a:pPr lvl="3">
              <a:lnSpc>
                <a:spcPct val="120000"/>
              </a:lnSpc>
            </a:pPr>
            <a:r>
              <a:rPr lang="zh-CN" altLang="en-US" dirty="0"/>
              <a:t>今后可学习一两套批量部署工具</a:t>
            </a:r>
            <a:r>
              <a:rPr lang="en-US" altLang="zh-CN" dirty="0"/>
              <a:t> </a:t>
            </a:r>
            <a:r>
              <a:rPr lang="en-US" altLang="zh-CN" sz="1400" i="1" dirty="0" err="1">
                <a:solidFill>
                  <a:schemeClr val="bg1">
                    <a:lumMod val="65000"/>
                  </a:schemeClr>
                </a:solidFill>
              </a:rPr>
              <a:t>ansible</a:t>
            </a:r>
            <a:r>
              <a:rPr lang="en-US" altLang="zh-CN" sz="1400" i="1" dirty="0">
                <a:solidFill>
                  <a:schemeClr val="bg1">
                    <a:lumMod val="65000"/>
                  </a:schemeClr>
                </a:solidFill>
              </a:rPr>
              <a:t>, puppet, </a:t>
            </a:r>
            <a:r>
              <a:rPr lang="en-US" altLang="zh-CN" sz="1400" i="1" dirty="0" err="1">
                <a:solidFill>
                  <a:schemeClr val="bg1">
                    <a:lumMod val="65000"/>
                  </a:schemeClr>
                </a:solidFill>
              </a:rPr>
              <a:t>cfengine</a:t>
            </a:r>
            <a:endParaRPr lang="en-US" altLang="zh-CN" i="1" dirty="0">
              <a:solidFill>
                <a:schemeClr val="bg1">
                  <a:lumMod val="65000"/>
                </a:schemeClr>
              </a:solidFill>
            </a:endParaRPr>
          </a:p>
          <a:p>
            <a:pPr lvl="2">
              <a:lnSpc>
                <a:spcPct val="120000"/>
              </a:lnSpc>
            </a:pPr>
            <a:r>
              <a:rPr lang="zh-CN" altLang="en-US" dirty="0"/>
              <a:t>添加和更新软件安装源</a:t>
            </a:r>
            <a:endParaRPr lang="en-US" altLang="zh-CN" dirty="0"/>
          </a:p>
          <a:p>
            <a:pPr lvl="3">
              <a:lnSpc>
                <a:spcPct val="120000"/>
              </a:lnSpc>
            </a:pPr>
            <a:r>
              <a:rPr lang="zh-CN" altLang="en-US" dirty="0"/>
              <a:t>想一想，怎样提高效率？</a:t>
            </a:r>
            <a:r>
              <a:rPr lang="zh-CN" altLang="en-US" sz="1500" i="1" dirty="0">
                <a:solidFill>
                  <a:schemeClr val="bg1">
                    <a:lumMod val="65000"/>
                  </a:schemeClr>
                </a:solidFill>
              </a:rPr>
              <a:t>学校源 </a:t>
            </a:r>
            <a:r>
              <a:rPr lang="en-US" altLang="zh-CN" sz="1500" i="1" dirty="0">
                <a:solidFill>
                  <a:schemeClr val="bg1">
                    <a:lumMod val="65000"/>
                  </a:schemeClr>
                </a:solidFill>
                <a:hlinkClick r:id="rId2"/>
              </a:rPr>
              <a:t>http://mirrors.hust.edu.cn/</a:t>
            </a:r>
            <a:r>
              <a:rPr lang="zh-CN" altLang="en-US" sz="1500" i="1" dirty="0">
                <a:solidFill>
                  <a:schemeClr val="bg1">
                    <a:lumMod val="65000"/>
                  </a:schemeClr>
                </a:solidFill>
              </a:rPr>
              <a:t>、本地源</a:t>
            </a:r>
            <a:endParaRPr lang="en-US" altLang="zh-CN" sz="1500" i="1" dirty="0">
              <a:solidFill>
                <a:schemeClr val="bg1">
                  <a:lumMod val="65000"/>
                </a:schemeClr>
              </a:solidFill>
            </a:endParaRPr>
          </a:p>
          <a:p>
            <a:pPr lvl="2">
              <a:lnSpc>
                <a:spcPct val="120000"/>
              </a:lnSpc>
            </a:pPr>
            <a:r>
              <a:rPr lang="zh-CN" altLang="en-US" dirty="0"/>
              <a:t>集群时间同步 </a:t>
            </a:r>
            <a:r>
              <a:rPr lang="en-US" altLang="zh-CN" sz="1400" i="1" dirty="0" err="1">
                <a:solidFill>
                  <a:schemeClr val="bg1">
                    <a:lumMod val="65000"/>
                  </a:schemeClr>
                </a:solidFill>
              </a:rPr>
              <a:t>ntp</a:t>
            </a:r>
            <a:r>
              <a:rPr lang="en-US" altLang="zh-CN" sz="1400" i="1" dirty="0">
                <a:solidFill>
                  <a:schemeClr val="bg1">
                    <a:lumMod val="65000"/>
                  </a:schemeClr>
                </a:solidFill>
              </a:rPr>
              <a:t>, </a:t>
            </a:r>
            <a:r>
              <a:rPr lang="en-US" altLang="zh-CN" sz="1400" i="1" dirty="0" err="1">
                <a:solidFill>
                  <a:schemeClr val="bg1">
                    <a:lumMod val="65000"/>
                  </a:schemeClr>
                </a:solidFill>
              </a:rPr>
              <a:t>chrony</a:t>
            </a:r>
            <a:endParaRPr lang="en-US" altLang="zh-CN" i="1" dirty="0">
              <a:solidFill>
                <a:schemeClr val="bg1">
                  <a:lumMod val="65000"/>
                </a:schemeClr>
              </a:solidFill>
            </a:endParaRPr>
          </a:p>
          <a:p>
            <a:pPr lvl="3">
              <a:lnSpc>
                <a:spcPct val="120000"/>
              </a:lnSpc>
            </a:pPr>
            <a:r>
              <a:rPr lang="zh-CN" altLang="en-US" dirty="0"/>
              <a:t>想一想，不同步会如何？</a:t>
            </a:r>
          </a:p>
        </p:txBody>
      </p:sp>
    </p:spTree>
    <p:extLst>
      <p:ext uri="{BB962C8B-B14F-4D97-AF65-F5344CB8AC3E}">
        <p14:creationId xmlns:p14="http://schemas.microsoft.com/office/powerpoint/2010/main" val="18686951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云平台软件所需环境</a:t>
            </a:r>
            <a:endParaRPr lang="en-US" altLang="zh-CN" dirty="0"/>
          </a:p>
          <a:p>
            <a:pPr lvl="1"/>
            <a:r>
              <a:rPr lang="en-US" altLang="zh-CN" dirty="0"/>
              <a:t>OpenStack </a:t>
            </a:r>
            <a:r>
              <a:rPr lang="en-US" altLang="zh-CN" sz="1200" i="1" dirty="0">
                <a:hlinkClick r:id="rId2"/>
              </a:rPr>
              <a:t>http://docs.openstack.org/newton/install-guide-ubuntu/environment-packages.html</a:t>
            </a:r>
            <a:endParaRPr lang="en-US" altLang="zh-CN" i="1" dirty="0"/>
          </a:p>
          <a:p>
            <a:pPr lvl="2"/>
            <a:r>
              <a:rPr lang="en-US" altLang="zh-CN" dirty="0"/>
              <a:t>Ubuntu Cloud Archive </a:t>
            </a:r>
            <a:r>
              <a:rPr lang="en-US" altLang="zh-CN" sz="1200" i="1" dirty="0">
                <a:hlinkClick r:id="rId3"/>
              </a:rPr>
              <a:t>http://ubuntu-cloud.archive.canonical.com/ubuntu/</a:t>
            </a:r>
            <a:r>
              <a:rPr lang="en-US" altLang="zh-CN" dirty="0"/>
              <a:t> </a:t>
            </a:r>
          </a:p>
          <a:p>
            <a:pPr lvl="2"/>
            <a:r>
              <a:rPr lang="zh-CN" altLang="en-US" dirty="0"/>
              <a:t>建立 </a:t>
            </a:r>
            <a:r>
              <a:rPr lang="en-US" altLang="zh-CN" dirty="0"/>
              <a:t>Python </a:t>
            </a:r>
            <a:r>
              <a:rPr lang="zh-CN" altLang="en-US" dirty="0"/>
              <a:t>环境</a:t>
            </a:r>
            <a:endParaRPr lang="en-US" altLang="zh-CN" dirty="0"/>
          </a:p>
          <a:p>
            <a:pPr lvl="3"/>
            <a:r>
              <a:rPr lang="zh-CN" altLang="en-US" dirty="0"/>
              <a:t>工程环境 </a:t>
            </a:r>
            <a:r>
              <a:rPr lang="zh-CN" altLang="en-US" sz="1200" i="1" dirty="0">
                <a:solidFill>
                  <a:schemeClr val="bg1">
                    <a:lumMod val="65000"/>
                  </a:schemeClr>
                </a:solidFill>
              </a:rPr>
              <a:t>包管理器 </a:t>
            </a:r>
            <a:r>
              <a:rPr lang="en-US" altLang="zh-CN" sz="1200" i="1" dirty="0">
                <a:solidFill>
                  <a:schemeClr val="bg1">
                    <a:lumMod val="65000"/>
                  </a:schemeClr>
                </a:solidFill>
              </a:rPr>
              <a:t>pip, </a:t>
            </a:r>
            <a:r>
              <a:rPr lang="zh-CN" altLang="en-US" sz="1200" i="1" dirty="0">
                <a:solidFill>
                  <a:schemeClr val="bg1">
                    <a:lumMod val="65000"/>
                  </a:schemeClr>
                </a:solidFill>
              </a:rPr>
              <a:t>命令行解释器 </a:t>
            </a:r>
            <a:r>
              <a:rPr lang="en-US" altLang="zh-CN" sz="1200" i="1" dirty="0" err="1">
                <a:solidFill>
                  <a:schemeClr val="bg1">
                    <a:lumMod val="65000"/>
                  </a:schemeClr>
                </a:solidFill>
              </a:rPr>
              <a:t>ipython</a:t>
            </a:r>
            <a:endParaRPr lang="en-US" altLang="zh-CN" i="1" dirty="0">
              <a:solidFill>
                <a:schemeClr val="bg1">
                  <a:lumMod val="65000"/>
                </a:schemeClr>
              </a:solidFill>
            </a:endParaRPr>
          </a:p>
          <a:p>
            <a:pPr lvl="3"/>
            <a:r>
              <a:rPr lang="zh-CN" altLang="en-US" dirty="0"/>
              <a:t>学术环境 </a:t>
            </a:r>
            <a:r>
              <a:rPr lang="zh-CN" altLang="en-US" sz="1200" i="1" dirty="0">
                <a:solidFill>
                  <a:schemeClr val="bg1">
                    <a:lumMod val="65000"/>
                  </a:schemeClr>
                </a:solidFill>
              </a:rPr>
              <a:t>科研程序库 </a:t>
            </a:r>
            <a:r>
              <a:rPr lang="en-US" altLang="zh-CN" sz="1200" i="1" dirty="0" err="1">
                <a:solidFill>
                  <a:schemeClr val="bg1">
                    <a:lumMod val="65000"/>
                  </a:schemeClr>
                </a:solidFill>
              </a:rPr>
              <a:t>numpy</a:t>
            </a:r>
            <a:r>
              <a:rPr lang="en-US" altLang="zh-CN" sz="1200" i="1" dirty="0">
                <a:solidFill>
                  <a:schemeClr val="bg1">
                    <a:lumMod val="65000"/>
                  </a:schemeClr>
                </a:solidFill>
              </a:rPr>
              <a:t>, </a:t>
            </a:r>
            <a:r>
              <a:rPr lang="en-US" altLang="zh-CN" sz="1200" i="1" dirty="0" err="1">
                <a:solidFill>
                  <a:schemeClr val="bg1">
                    <a:lumMod val="65000"/>
                  </a:schemeClr>
                </a:solidFill>
              </a:rPr>
              <a:t>matplotlib</a:t>
            </a:r>
            <a:r>
              <a:rPr lang="en-US" altLang="zh-CN" sz="1200" i="1" dirty="0">
                <a:solidFill>
                  <a:schemeClr val="bg1">
                    <a:lumMod val="65000"/>
                  </a:schemeClr>
                </a:solidFill>
              </a:rPr>
              <a:t>, </a:t>
            </a:r>
            <a:r>
              <a:rPr lang="en-US" altLang="zh-CN" sz="1200" i="1" dirty="0" err="1">
                <a:solidFill>
                  <a:schemeClr val="bg1">
                    <a:lumMod val="65000"/>
                  </a:schemeClr>
                </a:solidFill>
              </a:rPr>
              <a:t>jupyter</a:t>
            </a:r>
            <a:r>
              <a:rPr lang="en-US" altLang="zh-CN" sz="1200" i="1" dirty="0">
                <a:solidFill>
                  <a:schemeClr val="bg1">
                    <a:lumMod val="65000"/>
                  </a:schemeClr>
                </a:solidFill>
              </a:rPr>
              <a:t>, notebook, pandas</a:t>
            </a:r>
            <a:endParaRPr lang="en-US" altLang="zh-CN" i="1" dirty="0">
              <a:solidFill>
                <a:schemeClr val="bg1">
                  <a:lumMod val="65000"/>
                </a:schemeClr>
              </a:solidFill>
            </a:endParaRPr>
          </a:p>
          <a:p>
            <a:pPr lvl="2"/>
            <a:r>
              <a:rPr lang="zh-CN" altLang="en-US" dirty="0"/>
              <a:t>两套网络</a:t>
            </a:r>
            <a:endParaRPr lang="en-US" altLang="zh-CN" dirty="0"/>
          </a:p>
          <a:p>
            <a:pPr lvl="1"/>
            <a:endParaRPr lang="zh-CN" altLang="en-US" dirty="0"/>
          </a:p>
        </p:txBody>
      </p:sp>
      <p:pic>
        <p:nvPicPr>
          <p:cNvPr id="1026" name="Picture 2" descr="http://docs.openstack.org/newton/install-guide-ubuntu/_images/networklay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0" y="4140000"/>
            <a:ext cx="308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07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a:xfrm>
            <a:off x="628650" y="1825625"/>
            <a:ext cx="7886700" cy="4939242"/>
          </a:xfrm>
        </p:spPr>
        <p:txBody>
          <a:bodyPr>
            <a:normAutofit/>
          </a:bodyPr>
          <a:lstStyle/>
          <a:p>
            <a:r>
              <a:rPr lang="zh-CN" altLang="en-US" dirty="0"/>
              <a:t>云平台软件所需环境</a:t>
            </a:r>
            <a:endParaRPr lang="en-US" altLang="zh-CN" dirty="0"/>
          </a:p>
          <a:p>
            <a:pPr lvl="1"/>
            <a:r>
              <a:rPr lang="en-US" altLang="zh-CN" dirty="0"/>
              <a:t>Docker</a:t>
            </a:r>
          </a:p>
          <a:p>
            <a:pPr lvl="2"/>
            <a:r>
              <a:rPr lang="zh-CN" altLang="en-US" dirty="0"/>
              <a:t>一站式安装脚本</a:t>
            </a:r>
            <a:endParaRPr lang="en-US" altLang="zh-CN" dirty="0"/>
          </a:p>
          <a:p>
            <a:pPr lvl="3"/>
            <a:r>
              <a:rPr lang="zh-CN" altLang="en-US" sz="1200" i="1" dirty="0"/>
              <a:t>有没有 </a:t>
            </a:r>
            <a:r>
              <a:rPr lang="en-US" altLang="zh-CN" sz="1200" i="1" dirty="0"/>
              <a:t>curl</a:t>
            </a:r>
            <a:r>
              <a:rPr lang="zh-CN" altLang="en-US" sz="1200" i="1" dirty="0"/>
              <a:t>？可能需要安装</a:t>
            </a:r>
            <a:endParaRPr lang="en-US" altLang="zh-CN" sz="1200" i="1" dirty="0"/>
          </a:p>
          <a:p>
            <a:pPr lvl="3"/>
            <a:r>
              <a:rPr lang="en-US" altLang="zh-CN" sz="1200" i="1" dirty="0"/>
              <a:t>curl -</a:t>
            </a:r>
            <a:r>
              <a:rPr lang="en-US" altLang="zh-CN" sz="1200" i="1" dirty="0" err="1"/>
              <a:t>fsSL</a:t>
            </a:r>
            <a:r>
              <a:rPr lang="en-US" altLang="zh-CN" sz="1200" i="1" dirty="0"/>
              <a:t> https://get.docker.com/ | </a:t>
            </a:r>
            <a:r>
              <a:rPr lang="en-US" altLang="zh-CN" sz="1200" i="1" dirty="0" err="1"/>
              <a:t>sh</a:t>
            </a:r>
            <a:r>
              <a:rPr lang="en-US" altLang="zh-CN" sz="1200" i="1" dirty="0"/>
              <a:t> </a:t>
            </a:r>
            <a:r>
              <a:rPr lang="zh-CN" altLang="en-US" sz="1200" i="1" dirty="0"/>
              <a:t>或需</a:t>
            </a:r>
            <a:endParaRPr lang="en-US" altLang="zh-CN" sz="1200" i="1" dirty="0"/>
          </a:p>
          <a:p>
            <a:pPr lvl="3"/>
            <a:r>
              <a:rPr lang="en-US" altLang="zh-CN" sz="1200" i="1" dirty="0"/>
              <a:t>curl -</a:t>
            </a:r>
            <a:r>
              <a:rPr lang="en-US" altLang="zh-CN" sz="1200" i="1" dirty="0" err="1"/>
              <a:t>fsSL</a:t>
            </a:r>
            <a:r>
              <a:rPr lang="en-US" altLang="zh-CN" sz="1200" i="1" dirty="0"/>
              <a:t> https://get.docker.com/gpg | </a:t>
            </a:r>
            <a:r>
              <a:rPr lang="en-US" altLang="zh-CN" sz="1200" i="1" dirty="0" err="1"/>
              <a:t>sudo</a:t>
            </a:r>
            <a:r>
              <a:rPr lang="en-US" altLang="zh-CN" sz="1200" i="1" dirty="0"/>
              <a:t> apt-key add –</a:t>
            </a:r>
          </a:p>
          <a:p>
            <a:pPr lvl="3"/>
            <a:r>
              <a:rPr lang="en-US" altLang="zh-CN" sz="1200" i="1" dirty="0">
                <a:hlinkClick r:id="rId2"/>
              </a:rPr>
              <a:t>https://docs.docker.com/engine/getstarted/linux_install_help/</a:t>
            </a:r>
            <a:r>
              <a:rPr lang="en-US" altLang="zh-CN" sz="1200" i="1" dirty="0"/>
              <a:t> </a:t>
            </a:r>
          </a:p>
        </p:txBody>
      </p:sp>
    </p:spTree>
    <p:extLst>
      <p:ext uri="{BB962C8B-B14F-4D97-AF65-F5344CB8AC3E}">
        <p14:creationId xmlns:p14="http://schemas.microsoft.com/office/powerpoint/2010/main" val="12581176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a:xfrm>
            <a:off x="628650" y="1825625"/>
            <a:ext cx="7886700" cy="4939242"/>
          </a:xfrm>
        </p:spPr>
        <p:txBody>
          <a:bodyPr>
            <a:normAutofit/>
          </a:bodyPr>
          <a:lstStyle/>
          <a:p>
            <a:r>
              <a:rPr lang="zh-CN" altLang="en-US" dirty="0"/>
              <a:t>云平台软件所需环境</a:t>
            </a:r>
            <a:endParaRPr lang="en-US" altLang="zh-CN" dirty="0"/>
          </a:p>
          <a:p>
            <a:pPr lvl="1"/>
            <a:r>
              <a:rPr lang="en-US" altLang="zh-CN" dirty="0"/>
              <a:t>Docker</a:t>
            </a:r>
          </a:p>
          <a:p>
            <a:pPr lvl="2"/>
            <a:r>
              <a:rPr lang="zh-CN" altLang="en-US" dirty="0"/>
              <a:t>包管理器</a:t>
            </a:r>
            <a:endParaRPr lang="en-US" altLang="zh-CN" dirty="0"/>
          </a:p>
          <a:p>
            <a:pPr lvl="3"/>
            <a:r>
              <a:rPr lang="zh-CN" altLang="en-US" sz="1200" i="1" dirty="0"/>
              <a:t>确认内核版本足够 </a:t>
            </a:r>
            <a:r>
              <a:rPr lang="en-US" altLang="zh-CN" sz="1200" i="1" dirty="0"/>
              <a:t>(&gt;3.10)</a:t>
            </a:r>
          </a:p>
          <a:p>
            <a:pPr lvl="3"/>
            <a:r>
              <a:rPr lang="zh-CN" altLang="en-US" sz="1200" i="1" dirty="0"/>
              <a:t>使用安全源</a:t>
            </a:r>
            <a:endParaRPr lang="en-US" altLang="zh-CN" sz="1200" i="1" dirty="0"/>
          </a:p>
          <a:p>
            <a:pPr lvl="4"/>
            <a:r>
              <a:rPr lang="en-US" altLang="zh-CN" sz="1200" i="1" dirty="0" err="1"/>
              <a:t>sudo</a:t>
            </a:r>
            <a:r>
              <a:rPr lang="en-US" altLang="zh-CN" sz="1200" i="1" dirty="0"/>
              <a:t> apt-get install apt-transport-https ca-certificates</a:t>
            </a:r>
          </a:p>
          <a:p>
            <a:pPr lvl="4"/>
            <a:r>
              <a:rPr lang="en-US" altLang="zh-CN" sz="1200" i="1" dirty="0" err="1"/>
              <a:t>sudo</a:t>
            </a:r>
            <a:r>
              <a:rPr lang="en-US" altLang="zh-CN" sz="1200" i="1" dirty="0"/>
              <a:t> apt-key </a:t>
            </a:r>
            <a:r>
              <a:rPr lang="en-US" altLang="zh-CN" sz="1200" i="1" dirty="0" err="1"/>
              <a:t>adv</a:t>
            </a:r>
            <a:r>
              <a:rPr lang="en-US" altLang="zh-CN" sz="1200" i="1" dirty="0"/>
              <a:t> --</a:t>
            </a:r>
            <a:r>
              <a:rPr lang="en-US" altLang="zh-CN" sz="1200" i="1" dirty="0" err="1"/>
              <a:t>keyserver</a:t>
            </a:r>
            <a:r>
              <a:rPr lang="en-US" altLang="zh-CN" sz="1200" i="1" dirty="0"/>
              <a:t> hkp://p80.pool.sks-keyservers.net:80 --</a:t>
            </a:r>
            <a:r>
              <a:rPr lang="en-US" altLang="zh-CN" sz="1200" i="1" dirty="0" err="1"/>
              <a:t>recv</a:t>
            </a:r>
            <a:r>
              <a:rPr lang="en-US" altLang="zh-CN" sz="1200" i="1" dirty="0"/>
              <a:t>-keys 58118E89F3A912897C070ADBF76221572C52609D</a:t>
            </a:r>
          </a:p>
          <a:p>
            <a:pPr lvl="3"/>
            <a:r>
              <a:rPr lang="zh-CN" altLang="en-US" sz="1200" i="1" dirty="0"/>
              <a:t>添加源</a:t>
            </a:r>
            <a:endParaRPr lang="en-US" altLang="zh-CN" sz="1200" i="1" dirty="0"/>
          </a:p>
          <a:p>
            <a:pPr lvl="4"/>
            <a:r>
              <a:rPr lang="en-US" altLang="zh-CN" sz="1200" i="1" dirty="0" err="1"/>
              <a:t>Xenial</a:t>
            </a:r>
            <a:r>
              <a:rPr lang="en-US" altLang="zh-CN" sz="1200" i="1" dirty="0"/>
              <a:t> 16.04 (LTS): deb https://apt.dockerproject.org/repo </a:t>
            </a:r>
            <a:r>
              <a:rPr lang="en-US" altLang="zh-CN" sz="1200" i="1" dirty="0" err="1"/>
              <a:t>ubuntu-xenial</a:t>
            </a:r>
            <a:r>
              <a:rPr lang="en-US" altLang="zh-CN" sz="1200" i="1" dirty="0"/>
              <a:t> main</a:t>
            </a:r>
          </a:p>
          <a:p>
            <a:pPr lvl="4"/>
            <a:r>
              <a:rPr lang="en-US" altLang="zh-CN" sz="1200" i="1" dirty="0"/>
              <a:t>echo "&lt;REPO&gt;" | </a:t>
            </a:r>
            <a:r>
              <a:rPr lang="en-US" altLang="zh-CN" sz="1200" i="1" dirty="0" err="1"/>
              <a:t>sudo</a:t>
            </a:r>
            <a:r>
              <a:rPr lang="en-US" altLang="zh-CN" sz="1200" i="1" dirty="0"/>
              <a:t> tee /</a:t>
            </a:r>
            <a:r>
              <a:rPr lang="en-US" altLang="zh-CN" sz="1200" i="1" dirty="0" err="1"/>
              <a:t>etc</a:t>
            </a:r>
            <a:r>
              <a:rPr lang="en-US" altLang="zh-CN" sz="1200" i="1" dirty="0"/>
              <a:t>/apt/</a:t>
            </a:r>
            <a:r>
              <a:rPr lang="en-US" altLang="zh-CN" sz="1200" i="1" dirty="0" err="1"/>
              <a:t>sources.list.d</a:t>
            </a:r>
            <a:r>
              <a:rPr lang="en-US" altLang="zh-CN" sz="1200" i="1" dirty="0"/>
              <a:t>/</a:t>
            </a:r>
            <a:r>
              <a:rPr lang="en-US" altLang="zh-CN" sz="1200" i="1" dirty="0" err="1"/>
              <a:t>docker.list</a:t>
            </a:r>
            <a:r>
              <a:rPr lang="en-US" altLang="zh-CN" sz="1200" i="1" dirty="0"/>
              <a:t>; </a:t>
            </a:r>
            <a:r>
              <a:rPr lang="en-US" altLang="zh-CN" sz="1200" i="1" dirty="0" err="1"/>
              <a:t>sudo</a:t>
            </a:r>
            <a:r>
              <a:rPr lang="en-US" altLang="zh-CN" sz="1200" i="1" dirty="0"/>
              <a:t> apt-get update</a:t>
            </a:r>
          </a:p>
          <a:p>
            <a:pPr lvl="3"/>
            <a:r>
              <a:rPr lang="zh-CN" altLang="en-US" sz="1200" i="1" dirty="0"/>
              <a:t>安装依赖包 </a:t>
            </a:r>
            <a:r>
              <a:rPr lang="en-US" altLang="zh-CN" sz="1200" i="1" dirty="0" err="1"/>
              <a:t>sudo</a:t>
            </a:r>
            <a:r>
              <a:rPr lang="en-US" altLang="zh-CN" sz="1200" i="1" dirty="0"/>
              <a:t> apt-get install </a:t>
            </a:r>
            <a:r>
              <a:rPr lang="en-US" altLang="zh-CN" sz="1200" i="1" dirty="0" err="1"/>
              <a:t>linux</a:t>
            </a:r>
            <a:r>
              <a:rPr lang="en-US" altLang="zh-CN" sz="1200" i="1" dirty="0"/>
              <a:t>-image-extra-$(</a:t>
            </a:r>
            <a:r>
              <a:rPr lang="en-US" altLang="zh-CN" sz="1200" i="1" dirty="0" err="1"/>
              <a:t>uname</a:t>
            </a:r>
            <a:r>
              <a:rPr lang="en-US" altLang="zh-CN" sz="1200" i="1" dirty="0"/>
              <a:t> -r) </a:t>
            </a:r>
            <a:r>
              <a:rPr lang="en-US" altLang="zh-CN" sz="1200" i="1" dirty="0" err="1"/>
              <a:t>linux</a:t>
            </a:r>
            <a:r>
              <a:rPr lang="en-US" altLang="zh-CN" sz="1200" i="1" dirty="0"/>
              <a:t>-image-extra-virtual</a:t>
            </a:r>
          </a:p>
          <a:p>
            <a:pPr lvl="3"/>
            <a:r>
              <a:rPr lang="zh-CN" altLang="en-US" sz="1200" i="1" dirty="0"/>
              <a:t>确认安装包 </a:t>
            </a:r>
            <a:r>
              <a:rPr lang="en-US" altLang="zh-CN" sz="1200" i="1" dirty="0"/>
              <a:t>apt-cache policy </a:t>
            </a:r>
            <a:r>
              <a:rPr lang="en-US" altLang="zh-CN" sz="1200" i="1" dirty="0" err="1"/>
              <a:t>docker</a:t>
            </a:r>
            <a:r>
              <a:rPr lang="en-US" altLang="zh-CN" sz="1200" i="1" dirty="0"/>
              <a:t>-engine</a:t>
            </a:r>
          </a:p>
          <a:p>
            <a:pPr lvl="3"/>
            <a:r>
              <a:rPr lang="zh-CN" altLang="en-US" sz="1200" i="1" dirty="0"/>
              <a:t>走起</a:t>
            </a:r>
            <a:endParaRPr lang="en-US" altLang="zh-CN" sz="1200" i="1" dirty="0"/>
          </a:p>
          <a:p>
            <a:pPr lvl="4"/>
            <a:r>
              <a:rPr lang="en-US" altLang="zh-CN" sz="1200" i="1" dirty="0"/>
              <a:t>$ </a:t>
            </a:r>
            <a:r>
              <a:rPr lang="en-US" altLang="zh-CN" sz="1200" i="1" dirty="0" err="1"/>
              <a:t>sudo</a:t>
            </a:r>
            <a:r>
              <a:rPr lang="en-US" altLang="zh-CN" sz="1200" i="1" dirty="0"/>
              <a:t> apt-get install </a:t>
            </a:r>
            <a:r>
              <a:rPr lang="en-US" altLang="zh-CN" sz="1200" i="1" dirty="0" err="1"/>
              <a:t>docker</a:t>
            </a:r>
            <a:r>
              <a:rPr lang="en-US" altLang="zh-CN" sz="1200" i="1" dirty="0"/>
              <a:t>-engine</a:t>
            </a:r>
          </a:p>
          <a:p>
            <a:pPr lvl="4"/>
            <a:r>
              <a:rPr lang="en-US" altLang="zh-CN" sz="1200" i="1" dirty="0"/>
              <a:t>$ </a:t>
            </a:r>
            <a:r>
              <a:rPr lang="en-US" altLang="zh-CN" sz="1200" i="1" dirty="0" err="1"/>
              <a:t>sudo</a:t>
            </a:r>
            <a:r>
              <a:rPr lang="en-US" altLang="zh-CN" sz="1200" i="1" dirty="0"/>
              <a:t> service </a:t>
            </a:r>
            <a:r>
              <a:rPr lang="en-US" altLang="zh-CN" sz="1200" i="1" dirty="0" err="1"/>
              <a:t>docker</a:t>
            </a:r>
            <a:r>
              <a:rPr lang="en-US" altLang="zh-CN" sz="1200" i="1" dirty="0"/>
              <a:t> start</a:t>
            </a:r>
          </a:p>
          <a:p>
            <a:pPr lvl="4"/>
            <a:r>
              <a:rPr lang="en-US" altLang="zh-CN" sz="1200" i="1" dirty="0"/>
              <a:t>$ </a:t>
            </a:r>
            <a:r>
              <a:rPr lang="en-US" altLang="zh-CN" sz="1200" i="1" dirty="0" err="1"/>
              <a:t>sudo</a:t>
            </a:r>
            <a:r>
              <a:rPr lang="en-US" altLang="zh-CN" sz="1200" i="1" dirty="0"/>
              <a:t> </a:t>
            </a:r>
            <a:r>
              <a:rPr lang="en-US" altLang="zh-CN" sz="1200" i="1" dirty="0" err="1"/>
              <a:t>docker</a:t>
            </a:r>
            <a:r>
              <a:rPr lang="en-US" altLang="zh-CN" sz="1200" i="1" dirty="0"/>
              <a:t> run hello-world</a:t>
            </a:r>
          </a:p>
          <a:p>
            <a:pPr lvl="3"/>
            <a:r>
              <a:rPr lang="en-US" altLang="zh-CN" sz="1200" i="1" dirty="0">
                <a:hlinkClick r:id="rId2"/>
              </a:rPr>
              <a:t>https://docs.docker.com/engine/installation/linux/ubuntulinux/</a:t>
            </a:r>
            <a:r>
              <a:rPr lang="en-US" altLang="zh-CN" sz="1200" i="1" dirty="0"/>
              <a:t> </a:t>
            </a:r>
            <a:endParaRPr lang="zh-CN" altLang="en-US" sz="1200" i="1" dirty="0"/>
          </a:p>
        </p:txBody>
      </p:sp>
    </p:spTree>
    <p:extLst>
      <p:ext uri="{BB962C8B-B14F-4D97-AF65-F5344CB8AC3E}">
        <p14:creationId xmlns:p14="http://schemas.microsoft.com/office/powerpoint/2010/main" val="2954001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平台技术：虚拟机集群</a:t>
            </a:r>
          </a:p>
        </p:txBody>
      </p:sp>
      <p:pic>
        <p:nvPicPr>
          <p:cNvPr id="4" name="图片 3">
            <a:extLst>
              <a:ext uri="{FF2B5EF4-FFF2-40B4-BE49-F238E27FC236}">
                <a16:creationId xmlns:a16="http://schemas.microsoft.com/office/drawing/2014/main" id="{28AAD11E-7D15-4E11-995A-0D9FCE248D28}"/>
              </a:ext>
            </a:extLst>
          </p:cNvPr>
          <p:cNvPicPr>
            <a:picLocks noChangeAspect="1"/>
          </p:cNvPicPr>
          <p:nvPr/>
        </p:nvPicPr>
        <p:blipFill>
          <a:blip r:embed="rId2"/>
          <a:stretch>
            <a:fillRect/>
          </a:stretch>
        </p:blipFill>
        <p:spPr>
          <a:xfrm>
            <a:off x="180000" y="1440000"/>
            <a:ext cx="5520016" cy="468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726FBC27-24C0-4D7A-8701-7850E954F425}"/>
              </a:ext>
            </a:extLst>
          </p:cNvPr>
          <p:cNvPicPr>
            <a:picLocks noChangeAspect="1"/>
          </p:cNvPicPr>
          <p:nvPr/>
        </p:nvPicPr>
        <p:blipFill>
          <a:blip r:embed="rId3"/>
          <a:stretch>
            <a:fillRect/>
          </a:stretch>
        </p:blipFill>
        <p:spPr>
          <a:xfrm>
            <a:off x="1620000" y="3060000"/>
            <a:ext cx="7449713" cy="360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17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后续内容</a:t>
            </a:r>
          </a:p>
        </p:txBody>
      </p:sp>
      <p:sp>
        <p:nvSpPr>
          <p:cNvPr id="3" name="内容占位符 2"/>
          <p:cNvSpPr>
            <a:spLocks noGrp="1"/>
          </p:cNvSpPr>
          <p:nvPr>
            <p:ph idx="1"/>
          </p:nvPr>
        </p:nvSpPr>
        <p:spPr/>
        <p:txBody>
          <a:bodyPr/>
          <a:lstStyle/>
          <a:p>
            <a:r>
              <a:rPr lang="zh-CN" altLang="en-US" dirty="0"/>
              <a:t>泛读论文</a:t>
            </a:r>
            <a:r>
              <a:rPr lang="zh-CN" altLang="en-US" sz="2000" dirty="0"/>
              <a:t> 选篇精读，可以在随后三次课内</a:t>
            </a:r>
            <a:r>
              <a:rPr lang="en-US" altLang="zh-CN" sz="2000" dirty="0"/>
              <a:t>(2</a:t>
            </a:r>
            <a:r>
              <a:rPr lang="zh-CN" altLang="en-US" sz="2000" dirty="0"/>
              <a:t>周内</a:t>
            </a:r>
            <a:r>
              <a:rPr lang="en-US" altLang="zh-CN" sz="2000" dirty="0"/>
              <a:t>)</a:t>
            </a:r>
            <a:r>
              <a:rPr lang="zh-CN" altLang="en-US" sz="2000" dirty="0"/>
              <a:t>确定</a:t>
            </a:r>
            <a:endParaRPr lang="en-US" altLang="zh-CN" dirty="0"/>
          </a:p>
          <a:p>
            <a:r>
              <a:rPr lang="zh-CN" altLang="en-US" dirty="0"/>
              <a:t>熟悉环境</a:t>
            </a:r>
            <a:r>
              <a:rPr lang="zh-CN" altLang="en-US" sz="2000" dirty="0"/>
              <a:t> </a:t>
            </a:r>
            <a:r>
              <a:rPr lang="en-US" altLang="zh-CN" sz="2000" dirty="0"/>
              <a:t>Linux, Git, SSH, Python, OpenStack, K8S, Docker …</a:t>
            </a:r>
            <a:endParaRPr lang="en-US" altLang="zh-CN" dirty="0"/>
          </a:p>
          <a:p>
            <a:r>
              <a:rPr lang="zh-CN" altLang="en-US" dirty="0"/>
              <a:t>作业分组</a:t>
            </a:r>
            <a:r>
              <a:rPr lang="zh-CN" altLang="en-US" sz="2000" dirty="0"/>
              <a:t> 根据班级人数，安排</a:t>
            </a:r>
            <a:r>
              <a:rPr lang="en-US" altLang="zh-CN" sz="2000" dirty="0"/>
              <a:t>8</a:t>
            </a:r>
            <a:r>
              <a:rPr lang="zh-CN" altLang="en-US" sz="2000" dirty="0"/>
              <a:t>组以内</a:t>
            </a:r>
            <a:endParaRPr lang="en-US" altLang="zh-CN" dirty="0"/>
          </a:p>
          <a:p>
            <a:r>
              <a:rPr lang="zh-CN" altLang="en-US" dirty="0"/>
              <a:t>预选方案</a:t>
            </a:r>
            <a:r>
              <a:rPr lang="zh-CN" altLang="en-US" sz="2000" dirty="0"/>
              <a:t> </a:t>
            </a:r>
            <a:r>
              <a:rPr lang="en-US" altLang="zh-CN" sz="2000" dirty="0"/>
              <a:t>2</a:t>
            </a:r>
            <a:r>
              <a:rPr lang="zh-CN" altLang="en-US" sz="2000" dirty="0"/>
              <a:t>周后公开，亦可结合兴趣提出本组实验设计</a:t>
            </a:r>
            <a:endParaRPr lang="en-US" altLang="zh-CN" sz="2000" dirty="0"/>
          </a:p>
          <a:p>
            <a:r>
              <a:rPr lang="zh-CN" altLang="en-US"/>
              <a:t>讲解数据中心关键技术：虚拟机与容器</a:t>
            </a:r>
            <a:endParaRPr lang="zh-CN" altLang="en-US" dirty="0"/>
          </a:p>
        </p:txBody>
      </p:sp>
      <p:sp>
        <p:nvSpPr>
          <p:cNvPr id="4" name="矩形 3"/>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
        <p:nvSpPr>
          <p:cNvPr id="5" name="矩形 4"/>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Tree>
    <p:extLst>
      <p:ext uri="{BB962C8B-B14F-4D97-AF65-F5344CB8AC3E}">
        <p14:creationId xmlns:p14="http://schemas.microsoft.com/office/powerpoint/2010/main" val="345344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平台技术：容器</a:t>
            </a:r>
          </a:p>
        </p:txBody>
      </p:sp>
      <p:pic>
        <p:nvPicPr>
          <p:cNvPr id="5" name="图片 4"/>
          <p:cNvPicPr>
            <a:picLocks noChangeAspect="1"/>
          </p:cNvPicPr>
          <p:nvPr/>
        </p:nvPicPr>
        <p:blipFill>
          <a:blip r:embed="rId2"/>
          <a:stretch>
            <a:fillRect/>
          </a:stretch>
        </p:blipFill>
        <p:spPr>
          <a:xfrm>
            <a:off x="360000" y="1800000"/>
            <a:ext cx="5400000" cy="46974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3484216" y="1442906"/>
            <a:ext cx="5400000" cy="3896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67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1841</TotalTime>
  <Words>4822</Words>
  <Application>Microsoft Office PowerPoint</Application>
  <PresentationFormat>全屏显示(4:3)</PresentationFormat>
  <Paragraphs>549</Paragraphs>
  <Slides>80</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89" baseType="lpstr">
      <vt:lpstr>黑体</vt:lpstr>
      <vt:lpstr>宋体</vt:lpstr>
      <vt:lpstr>微软雅黑</vt:lpstr>
      <vt:lpstr>Arial</vt:lpstr>
      <vt:lpstr>Calibri</vt:lpstr>
      <vt:lpstr>Times New Roman</vt:lpstr>
      <vt:lpstr>Wingdings</vt:lpstr>
      <vt:lpstr>Office 主题</vt:lpstr>
      <vt:lpstr>Visio</vt:lpstr>
      <vt:lpstr>数据中心技术</vt:lpstr>
      <vt:lpstr>基本信息</vt:lpstr>
      <vt:lpstr>授课目标</vt:lpstr>
      <vt:lpstr>课程计划</vt:lpstr>
      <vt:lpstr>课程实践</vt:lpstr>
      <vt:lpstr>实验环境：物理机集群</vt:lpstr>
      <vt:lpstr>实验环境：虚拟机集群</vt:lpstr>
      <vt:lpstr>平台技术：虚拟机集群</vt:lpstr>
      <vt:lpstr>平台技术：容器</vt:lpstr>
      <vt:lpstr>慢着</vt:lpstr>
      <vt:lpstr>还有</vt:lpstr>
      <vt:lpstr>背景调查</vt:lpstr>
      <vt:lpstr>背景调查</vt:lpstr>
      <vt:lpstr>背景调查</vt:lpstr>
      <vt:lpstr>背景调查</vt:lpstr>
      <vt:lpstr>背景调查</vt:lpstr>
      <vt:lpstr>刚刚在后台发生了什么</vt:lpstr>
      <vt:lpstr>刚刚在后台发生了什么</vt:lpstr>
      <vt:lpstr>是什么在背后支撑</vt:lpstr>
      <vt:lpstr>问题并不简单</vt:lpstr>
      <vt:lpstr>问题并不简单</vt:lpstr>
      <vt:lpstr>问题并不简单</vt:lpstr>
      <vt:lpstr>问题并不简单</vt:lpstr>
      <vt:lpstr>更重要的场景</vt:lpstr>
      <vt:lpstr>何谓数据中心</vt:lpstr>
      <vt:lpstr>何谓数据中心</vt:lpstr>
      <vt:lpstr>何谓数据中心</vt:lpstr>
      <vt:lpstr>何谓数据中心</vt:lpstr>
      <vt:lpstr>何谓数据中心</vt:lpstr>
      <vt:lpstr>何谓数据中心</vt:lpstr>
      <vt:lpstr>起源</vt:lpstr>
      <vt:lpstr>历史</vt:lpstr>
      <vt:lpstr>前沿</vt:lpstr>
      <vt:lpstr>前沿</vt:lpstr>
      <vt:lpstr>发展</vt:lpstr>
      <vt:lpstr>发展</vt:lpstr>
      <vt:lpstr>发展</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休息一下</vt:lpstr>
      <vt:lpstr>更大的模块化</vt:lpstr>
      <vt:lpstr>案例</vt:lpstr>
      <vt:lpstr>案例</vt:lpstr>
      <vt:lpstr>案例</vt:lpstr>
      <vt:lpstr>更小的模块化</vt:lpstr>
      <vt:lpstr>案例</vt:lpstr>
      <vt:lpstr>案例</vt:lpstr>
      <vt:lpstr>案例</vt:lpstr>
      <vt:lpstr>更高的集成度</vt:lpstr>
      <vt:lpstr>更高的集成度</vt:lpstr>
      <vt:lpstr>更高的集成度</vt:lpstr>
      <vt:lpstr>更高的集成度</vt:lpstr>
      <vt:lpstr>更高的集成度</vt:lpstr>
      <vt:lpstr>更高的集成度</vt:lpstr>
      <vt:lpstr>更多问题</vt:lpstr>
      <vt:lpstr>概念讨论：数据中心与超算</vt:lpstr>
      <vt:lpstr>阅读讨论</vt:lpstr>
      <vt:lpstr>实践环境</vt:lpstr>
      <vt:lpstr>实验环境</vt:lpstr>
      <vt:lpstr>实验环境</vt:lpstr>
      <vt:lpstr>定个小目标</vt:lpstr>
      <vt:lpstr>定个小目标</vt:lpstr>
      <vt:lpstr>成败在于细节</vt:lpstr>
      <vt:lpstr>定个小目标</vt:lpstr>
      <vt:lpstr>定个小目标</vt:lpstr>
      <vt:lpstr>定个小目标</vt:lpstr>
      <vt:lpstr>后续内容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124</cp:revision>
  <dcterms:created xsi:type="dcterms:W3CDTF">2016-11-06T22:55:39Z</dcterms:created>
  <dcterms:modified xsi:type="dcterms:W3CDTF">2017-09-06T23:46:04Z</dcterms:modified>
</cp:coreProperties>
</file>